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</p:sld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7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3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48640" y="502920"/>
            <a:ext cx="8046720" cy="23774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Sleep, Academic Workload and Extracurricular Activities of Clinical Students</a:t>
            </a:r>
            <a:endParaRPr lang="en-US" sz="4200" dirty="0"/>
          </a:p>
        </p:txBody>
      </p:sp>
      <p:sp>
        <p:nvSpPr>
          <p:cNvPr id="4" name="Text 2"/>
          <p:cNvSpPr/>
          <p:nvPr/>
        </p:nvSpPr>
        <p:spPr>
          <a:xfrm>
            <a:off x="548640" y="2954655"/>
            <a:ext cx="8500745" cy="1310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0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clinical students balance both academics and extracurriculars? </a:t>
            </a:r>
            <a:endParaRPr lang="en-US" sz="2000" dirty="0">
              <a:solidFill>
                <a:srgbClr val="7FA3B8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 algn="l">
              <a:buNone/>
            </a:pPr>
            <a:r>
              <a:rPr lang="en-US" sz="20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sacrificing their sleep?</a:t>
            </a:r>
            <a:endParaRPr lang="en-US" sz="2000" dirty="0">
              <a:solidFill>
                <a:srgbClr val="7FA3B8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5" name="Text 3"/>
          <p:cNvSpPr/>
          <p:nvPr/>
        </p:nvSpPr>
        <p:spPr>
          <a:xfrm>
            <a:off x="548640" y="4514215"/>
            <a:ext cx="8046720" cy="48577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Okegbile Deborah Oluwafunke, B.PT Physiotherapy  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320040" y="392938"/>
            <a:ext cx="8412480" cy="12801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34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Clinical students are losing sleep.</a:t>
            </a:r>
            <a:endParaRPr lang="en-US" sz="34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34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Why are we interested?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320040" y="2194560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20040" y="2194560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96112" y="2121408"/>
            <a:ext cx="7882128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F23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Sleep matters more than students think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896112" y="2432304"/>
            <a:ext cx="7882128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sleep impairs memory, decision making, and emotional regulation which are all critical for future healthcare providers.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20040" y="3154680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20040" y="3154680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2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96112" y="3081528"/>
            <a:ext cx="7882128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F23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schedules of clinical students are uniquely demanding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896112" y="3392424"/>
            <a:ext cx="7882128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Lectures, clinical rotations, examinations, and extracurricular commitments compete for the same 24 hours.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20040" y="4114800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20040" y="4114800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96112" y="4041648"/>
            <a:ext cx="7882128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F23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Addressing gaps in existing research  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896112" y="4352544"/>
            <a:ext cx="7882128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Previous studies looked at academic workload. This study included extracurriculars.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57200" y="658368"/>
            <a:ext cx="8229600" cy="53035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What I found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353312"/>
            <a:ext cx="3840480" cy="3520440"/>
          </a:xfrm>
          <a:prstGeom prst="rect">
            <a:avLst/>
          </a:prstGeom>
          <a:solidFill>
            <a:srgbClr val="0F2336"/>
          </a:solidFill>
          <a:ln w="12700">
            <a:solidFill>
              <a:srgbClr val="0F2336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1508760"/>
            <a:ext cx="3383280" cy="3474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100" dirty="0">
                <a:solidFill>
                  <a:srgbClr val="E8A838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Methods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85800" y="1993392"/>
            <a:ext cx="73152" cy="256032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87095" y="2007235"/>
            <a:ext cx="3200400" cy="4584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260 clinical students, Years 3–7 at 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Bowen University Teaching Hospital</a:t>
            </a:r>
            <a:endParaRPr lang="en-US" sz="1300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85800" y="2615184"/>
            <a:ext cx="73152" cy="256032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86968" y="2587752"/>
            <a:ext cx="3200400" cy="3474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Cross-sectional Study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85800" y="3236976"/>
            <a:ext cx="73152" cy="256032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86968" y="3209544"/>
            <a:ext cx="3200400" cy="3474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June – August 2024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85800" y="3858768"/>
            <a:ext cx="73152" cy="256032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87095" y="3749040"/>
            <a:ext cx="3200400" cy="4584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Measured sleep quality, academic workload &amp; extracurricular hours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4526280" y="1708785"/>
            <a:ext cx="4160520" cy="1423035"/>
          </a:xfrm>
          <a:prstGeom prst="rect">
            <a:avLst/>
          </a:prstGeom>
          <a:solidFill>
            <a:srgbClr val="F5F8FA"/>
          </a:solidFill>
          <a:ln w="10160">
            <a:solidFill>
              <a:srgbClr val="D5E4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736592" y="1818640"/>
            <a:ext cx="374904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Study hours &amp; sleep quality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736592" y="2119884"/>
            <a:ext cx="3794760" cy="8686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found that students who studied more had significantly worse sleep. The more hours studied, the less and worse they slept.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4526280" y="3304540"/>
            <a:ext cx="4160520" cy="1423035"/>
          </a:xfrm>
          <a:prstGeom prst="rect">
            <a:avLst/>
          </a:prstGeom>
          <a:solidFill>
            <a:srgbClr val="F5F8FA"/>
          </a:solidFill>
          <a:ln w="10160">
            <a:solidFill>
              <a:srgbClr val="D5E4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36592" y="3456051"/>
            <a:ext cx="379476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Extracurricular activities &amp; sleep quality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736592" y="3749040"/>
            <a:ext cx="3794760" cy="8686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also found that students who spent more time on extracurricular activities slept significantly worse.</a:t>
            </a:r>
            <a:endParaRPr lang="en-US" sz="1200" dirty="0"/>
          </a:p>
        </p:txBody>
      </p:sp>
      <p:sp>
        <p:nvSpPr>
          <p:cNvPr id="23" name="Text Box 22"/>
          <p:cNvSpPr txBox="1"/>
          <p:nvPr/>
        </p:nvSpPr>
        <p:spPr>
          <a:xfrm>
            <a:off x="4617720" y="1319530"/>
            <a:ext cx="3518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4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Results</a:t>
            </a:r>
            <a:r>
              <a:rPr lang="en-US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 </a:t>
            </a:r>
            <a:endParaRPr lang="en-US" dirty="0">
              <a:solidFill>
                <a:srgbClr val="7FA3B8"/>
              </a:solidFill>
              <a:latin typeface="Calibri" pitchFamily="34" charset="0"/>
              <a:ea typeface="Calibri" pitchFamily="34" charset="-122"/>
              <a:cs typeface="Calibri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3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02920" y="658368"/>
            <a:ext cx="81381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What steps should we take? 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02920" y="1371600"/>
            <a:ext cx="8138160" cy="7772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academic workload and extracurricular activities are strongly linked to poor sleep in clinical students.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cannot yet say one causes the other, but the results prove institutions need to act.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02920" y="2359152"/>
            <a:ext cx="2651760" cy="2148840"/>
          </a:xfrm>
          <a:prstGeom prst="rect">
            <a:avLst/>
          </a:prstGeom>
          <a:solidFill>
            <a:srgbClr val="1A3A52"/>
          </a:solidFill>
          <a:ln w="10160">
            <a:solidFill>
              <a:srgbClr val="254A6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85800" y="2487168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2487168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85800" y="3023997"/>
            <a:ext cx="2331720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Promote healthy sleeping habits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85800" y="3438144"/>
            <a:ext cx="2331720" cy="8229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Institutions should be mindful of sleep quality and promote healthy habits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355848" y="2359152"/>
            <a:ext cx="2651760" cy="2148840"/>
          </a:xfrm>
          <a:prstGeom prst="rect">
            <a:avLst/>
          </a:prstGeom>
          <a:solidFill>
            <a:srgbClr val="1A3A52"/>
          </a:solidFill>
          <a:ln w="10160">
            <a:solidFill>
              <a:srgbClr val="254A65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538728" y="2487168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538728" y="2487168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2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538728" y="2999232"/>
            <a:ext cx="2331720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Rethink scheduling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538728" y="3438144"/>
            <a:ext cx="2331720" cy="8229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Timetables built without sleep in mind work against students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208776" y="2359152"/>
            <a:ext cx="2651760" cy="2148840"/>
          </a:xfrm>
          <a:prstGeom prst="rect">
            <a:avLst/>
          </a:prstGeom>
          <a:solidFill>
            <a:srgbClr val="1A3A52"/>
          </a:solidFill>
          <a:ln w="10160">
            <a:solidFill>
              <a:srgbClr val="254A65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391656" y="2487168"/>
            <a:ext cx="438912" cy="438912"/>
          </a:xfrm>
          <a:prstGeom prst="ellipse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391656" y="2487168"/>
            <a:ext cx="438912" cy="43891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3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391656" y="2999232"/>
            <a:ext cx="2331720" cy="38404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Investigate further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6391656" y="3438144"/>
            <a:ext cx="2331720" cy="8229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7F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Longitudinal studies that can tell us what to fix and how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"/>
          <p:cNvSpPr/>
          <p:nvPr/>
        </p:nvSpPr>
        <p:spPr>
          <a:xfrm>
            <a:off x="548640" y="3501390"/>
            <a:ext cx="8046720" cy="36576"/>
          </a:xfrm>
          <a:prstGeom prst="rect">
            <a:avLst/>
          </a:prstGeom>
          <a:solidFill>
            <a:srgbClr val="D5E4EE"/>
          </a:solidFill>
          <a:ln w="12700">
            <a:solidFill>
              <a:srgbClr val="D5E4E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657860"/>
            <a:ext cx="8046720" cy="262445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285750" indent="-285750" algn="just">
              <a:buFont typeface="Arial" panose="020B0704020202020204" pitchFamily="34" charset="0"/>
              <a:buChar char="•"/>
            </a:pPr>
            <a:r>
              <a:rPr lang="en-US" sz="16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Among 260 clinical students at Bowen University, both study hours and extracurricular activities were strongly and significantly associated with poor sleep quality.</a:t>
            </a:r>
            <a:endParaRPr lang="en-US" sz="1600" dirty="0">
              <a:solidFill>
                <a:srgbClr val="2C4A5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indent="0" algn="just">
              <a:buFont typeface="Arial" panose="020B0704020202020204" pitchFamily="34" charset="0"/>
              <a:buNone/>
            </a:pPr>
            <a:endParaRPr lang="en-US" sz="1600" dirty="0"/>
          </a:p>
          <a:p>
            <a:pPr marL="285750" indent="-285750" algn="just">
              <a:buFont typeface="Arial" panose="020B0704020202020204" pitchFamily="34" charset="0"/>
              <a:buChar char="•"/>
            </a:pPr>
            <a:r>
              <a:rPr lang="en-US" altLang="en-US" sz="16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If we are training tomorrow's healthcare providers, we cannot afford to run them into the ground.</a:t>
            </a:r>
            <a:endParaRPr lang="en-US" altLang="en-US" sz="1600" dirty="0">
              <a:solidFill>
                <a:srgbClr val="2C4A5A"/>
              </a:solidFill>
              <a:latin typeface="Calibri" pitchFamily="34" charset="0"/>
              <a:ea typeface="Calibri" pitchFamily="34" charset="-122"/>
              <a:cs typeface="Calibri" pitchFamily="34" charset="-120"/>
              <a:sym typeface="+mn-ea"/>
            </a:endParaRPr>
          </a:p>
          <a:p>
            <a:pPr marL="285750" indent="-285750" algn="just">
              <a:buFont typeface="Arial" panose="020B0704020202020204" pitchFamily="34" charset="0"/>
              <a:buChar char="•"/>
            </a:pPr>
            <a:endParaRPr lang="en-US" altLang="en-US" sz="1600" dirty="0">
              <a:solidFill>
                <a:srgbClr val="2C4A5A"/>
              </a:solidFill>
              <a:latin typeface="Calibri" pitchFamily="34" charset="0"/>
              <a:ea typeface="Calibri" pitchFamily="34" charset="-122"/>
              <a:cs typeface="Calibri" pitchFamily="34" charset="-120"/>
              <a:sym typeface="+mn-ea"/>
            </a:endParaRPr>
          </a:p>
          <a:p>
            <a:pPr marL="285750" indent="-285750" algn="just">
              <a:buFont typeface="Arial" panose="020B0704020202020204" pitchFamily="34" charset="0"/>
              <a:buChar char="•"/>
            </a:pPr>
            <a:r>
              <a:rPr lang="en-US" altLang="en-US" sz="1600" dirty="0">
                <a:solidFill>
                  <a:srgbClr val="2C4A5A"/>
                </a:solidFill>
                <a:latin typeface="Calibri" pitchFamily="34" charset="0"/>
                <a:ea typeface="Calibri" pitchFamily="34" charset="-122"/>
                <a:cs typeface="Calibri" pitchFamily="34" charset="-120"/>
                <a:sym typeface="+mn-ea"/>
              </a:rPr>
              <a:t>We cannot reduce academic workload due to curriculum demands, but when institutions start paying attention they can promote healthy sleeping habits among clinical students.  </a:t>
            </a:r>
            <a:endParaRPr lang="en-US" altLang="en-US" sz="1600" dirty="0">
              <a:solidFill>
                <a:srgbClr val="2C4A5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just">
              <a:buFont typeface="Arial" panose="020B0704020202020204" pitchFamily="34" charset="0"/>
              <a:buChar char="•"/>
            </a:pPr>
            <a:endParaRPr lang="en-US" altLang="en-US" sz="1600" dirty="0">
              <a:solidFill>
                <a:srgbClr val="2C4A5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9" name="Text 1"/>
          <p:cNvSpPr/>
          <p:nvPr/>
        </p:nvSpPr>
        <p:spPr>
          <a:xfrm>
            <a:off x="457200" y="3679825"/>
            <a:ext cx="8229600" cy="1005840"/>
          </a:xfrm>
          <a:prstGeom prst="rect">
            <a:avLst/>
          </a:prstGeom>
          <a:noFill/>
        </p:spPr>
        <p:txBody>
          <a:bodyPr wrap="square" rtlCol="0" anchor="ctr"/>
          <a:p>
            <a:pPr marL="0" indent="0">
              <a:buNone/>
            </a:pPr>
            <a:r>
              <a:rPr lang="en-US" sz="5600" b="1" dirty="0">
                <a:solidFill>
                  <a:srgbClr val="0F2336"/>
                </a:solidFill>
                <a:latin typeface="Trebuchet MS" panose="020B0603020202020204" pitchFamily="34" charset="0"/>
                <a:ea typeface="Trebuchet MS" panose="020B0603020202020204" pitchFamily="34" charset="-122"/>
                <a:cs typeface="Trebuchet MS" panose="020B0603020202020204" pitchFamily="34" charset="-120"/>
              </a:rPr>
              <a:t>Thank you.</a:t>
            </a:r>
            <a:endParaRPr lang="en-US" sz="5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2155</Words>
  <Application>WPS Presentation</Application>
  <PresentationFormat>On-screen Show (16:9)</PresentationFormat>
  <Paragraphs>83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SimSun</vt:lpstr>
      <vt:lpstr>Wingdings</vt:lpstr>
      <vt:lpstr>Trebuchet MS</vt:lpstr>
      <vt:lpstr>Trebuchet MS</vt:lpstr>
      <vt:lpstr>Trebuchet MS</vt:lpstr>
      <vt:lpstr>Calibri</vt:lpstr>
      <vt:lpstr>Helvetica Neue</vt:lpstr>
      <vt:lpstr>Calibri</vt:lpstr>
      <vt:lpstr>Calibri</vt:lpstr>
      <vt:lpstr>Microsoft YaHei</vt:lpstr>
      <vt:lpstr>汉仪旗黑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Deborah Okegbile</cp:lastModifiedBy>
  <cp:revision>4</cp:revision>
  <dcterms:created xsi:type="dcterms:W3CDTF">2026-05-19T12:59:54Z</dcterms:created>
  <dcterms:modified xsi:type="dcterms:W3CDTF">2026-05-19T12:59:54Z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DDA44C1C7A34E6E5B45D0C6A23D27880_43</vt:lpwstr>
  </property>
  <property fmtid="{D5CDD505-2E9C-101B-9397-08002B2CF9AE}" pid="3" name="KSOProductBuildVer">
    <vt:lpwstr>1033-6.15.0.8733</vt:lpwstr>
  </property>
</Properties>
</file>