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2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60" r:id="rId13"/>
  </p:sldIdLst>
  <p:sldSz cx="6858000" cy="5143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B8E3D"/>
    <a:srgbClr val="EAB05C"/>
    <a:srgbClr val="FF6DEA"/>
    <a:srgbClr val="DD87A6"/>
    <a:srgbClr val="BA2D1C"/>
    <a:srgbClr val="FFE4BD"/>
    <a:srgbClr val="FFF0D5"/>
    <a:srgbClr val="047D9E"/>
    <a:srgbClr val="06ACDC"/>
    <a:srgbClr val="FFE7B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9068" autoAdjust="0"/>
  </p:normalViewPr>
  <p:slideViewPr>
    <p:cSldViewPr>
      <p:cViewPr>
        <p:scale>
          <a:sx n="86" d="100"/>
          <a:sy n="86" d="100"/>
        </p:scale>
        <p:origin x="-1530" y="-78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pPr/>
              <a:t>5/22/2026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Day 1: The Mindset</a:t>
            </a:r>
            <a:r>
              <a:rPr lang="en-US" dirty="0" smtClean="0"/>
              <a:t> focuses on shifting perspectives, challenging the dominance of external or foreign narratives, and advocating for epistemic justice, meaning African and local voices deserve equal legitimacy in knowledge creation. </a:t>
            </a:r>
          </a:p>
          <a:p>
            <a:r>
              <a:rPr lang="en-US" b="1" dirty="0" smtClean="0"/>
              <a:t>Day 2: The Story</a:t>
            </a:r>
            <a:r>
              <a:rPr lang="en-US" dirty="0" smtClean="0"/>
              <a:t> moves from mindset into action through storytelling, community engagement, and making research more accessible and human-centered rather than locked within academic spaces. </a:t>
            </a:r>
          </a:p>
          <a:p>
            <a:r>
              <a:rPr lang="en-US" b="1" dirty="0" smtClean="0"/>
              <a:t>Day 3: The Page</a:t>
            </a:r>
            <a:r>
              <a:rPr lang="en-US" dirty="0" smtClean="0"/>
              <a:t> focuses on execution. It asks the practical question: </a:t>
            </a:r>
            <a:r>
              <a:rPr lang="en-US" i="1" dirty="0" smtClean="0"/>
              <a:t>How do we ensure these powerful stories and ideas are properly documented, published, and visible within the global scholarly ecosystem?</a:t>
            </a:r>
            <a:r>
              <a:rPr lang="en-US" dirty="0" smtClean="0"/>
              <a:t> 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Narrative empowerment alone is not enough.</a:t>
            </a:r>
            <a:r>
              <a:rPr lang="en-US" dirty="0" smtClean="0"/>
              <a:t> Strong ideas and authentic stories must also be supported by technical competence, scholarly publishing skills, and effective dissemination strategies in order to create lasting impact.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Beyond </a:t>
            </a:r>
            <a:r>
              <a:rPr lang="en-US" dirty="0" err="1" smtClean="0"/>
              <a:t>Zotero</a:t>
            </a:r>
            <a:r>
              <a:rPr lang="en-US" dirty="0" smtClean="0"/>
              <a:t>, the two most widely respected and heavily used referencing tools among researchers are:</a:t>
            </a:r>
          </a:p>
          <a:p>
            <a:r>
              <a:rPr lang="en-US" dirty="0" err="1" smtClean="0"/>
              <a:t>Mendeley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EndNote</a:t>
            </a:r>
            <a:endParaRPr lang="en-US" dirty="0" smtClean="0"/>
          </a:p>
          <a:p>
            <a:r>
              <a:rPr lang="en-US" dirty="0" smtClean="0"/>
              <a:t>Interestingly, many experienced researchers eventually circle back to </a:t>
            </a:r>
            <a:r>
              <a:rPr lang="en-US" dirty="0" err="1" smtClean="0"/>
              <a:t>Zotero</a:t>
            </a:r>
            <a:r>
              <a:rPr lang="en-US" dirty="0" smtClean="0"/>
              <a:t> because it strikes a balance between power and usability without becoming overwhelming.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84596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42900" y="1350111"/>
            <a:ext cx="6179586" cy="1976919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27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5514" y="3335275"/>
            <a:ext cx="6184739" cy="1068935"/>
          </a:xfrm>
        </p:spPr>
        <p:txBody>
          <a:bodyPr>
            <a:normAutofit/>
          </a:bodyPr>
          <a:lstStyle>
            <a:lvl1pPr marL="0" indent="0" algn="r">
              <a:buNone/>
              <a:defRPr sz="2100" b="0" i="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3600450"/>
            <a:ext cx="41148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4025504"/>
            <a:ext cx="41148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205979"/>
            <a:ext cx="154305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05979"/>
            <a:ext cx="451485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xmlns="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856356" y="2326214"/>
            <a:ext cx="1097838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81176"/>
            <a:ext cx="6214963" cy="763525"/>
          </a:xfrm>
        </p:spPr>
        <p:txBody>
          <a:bodyPr>
            <a:normAutofit/>
          </a:bodyPr>
          <a:lstStyle>
            <a:lvl1pPr algn="r">
              <a:defRPr sz="27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350110"/>
            <a:ext cx="6214963" cy="3375291"/>
          </a:xfrm>
        </p:spPr>
        <p:txBody>
          <a:bodyPr/>
          <a:lstStyle>
            <a:lvl1pPr algn="l">
              <a:defRPr sz="21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 l="-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598" y="281176"/>
            <a:ext cx="4699894" cy="1012017"/>
          </a:xfrm>
        </p:spPr>
        <p:txBody>
          <a:bodyPr>
            <a:normAutofit/>
          </a:bodyPr>
          <a:lstStyle>
            <a:lvl1pPr algn="l">
              <a:defRPr sz="27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5598" y="1293192"/>
            <a:ext cx="4699894" cy="3410190"/>
          </a:xfrm>
        </p:spPr>
        <p:txBody>
          <a:bodyPr/>
          <a:lstStyle>
            <a:lvl1pPr algn="l">
              <a:defRPr sz="2100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200151"/>
            <a:ext cx="30289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200151"/>
            <a:ext cx="30289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857" y="281175"/>
            <a:ext cx="6056483" cy="763526"/>
          </a:xfrm>
        </p:spPr>
        <p:txBody>
          <a:bodyPr>
            <a:normAutofit/>
          </a:bodyPr>
          <a:lstStyle>
            <a:lvl1pPr algn="r">
              <a:defRPr sz="2700" u="none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8857" y="1467647"/>
            <a:ext cx="3030141" cy="568644"/>
          </a:xfrm>
        </p:spPr>
        <p:txBody>
          <a:bodyPr anchor="b"/>
          <a:lstStyle>
            <a:lvl1pPr marL="0" indent="0" algn="ctr">
              <a:buNone/>
              <a:defRPr sz="1800" b="1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2660" y="2036290"/>
            <a:ext cx="3026340" cy="2427818"/>
          </a:xfrm>
        </p:spPr>
        <p:txBody>
          <a:bodyPr/>
          <a:lstStyle>
            <a:lvl1pPr algn="ctr">
              <a:defRPr sz="1800">
                <a:solidFill>
                  <a:schemeClr val="tx1"/>
                </a:solidFill>
              </a:defRPr>
            </a:lvl1pPr>
            <a:lvl2pPr algn="ctr">
              <a:defRPr sz="1500">
                <a:solidFill>
                  <a:schemeClr val="tx1"/>
                </a:solidFill>
              </a:defRPr>
            </a:lvl2pPr>
            <a:lvl3pPr algn="ctr">
              <a:defRPr sz="1350">
                <a:solidFill>
                  <a:schemeClr val="tx1"/>
                </a:solidFill>
              </a:defRPr>
            </a:lvl3pPr>
            <a:lvl4pPr algn="ctr">
              <a:defRPr sz="1200">
                <a:solidFill>
                  <a:schemeClr val="tx1"/>
                </a:solidFill>
              </a:defRPr>
            </a:lvl4pPr>
            <a:lvl5pPr algn="ctr">
              <a:defRPr sz="1200">
                <a:solidFill>
                  <a:schemeClr val="tx1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9001" y="1467647"/>
            <a:ext cx="3031331" cy="568643"/>
          </a:xfrm>
        </p:spPr>
        <p:txBody>
          <a:bodyPr anchor="b"/>
          <a:lstStyle>
            <a:lvl1pPr marL="0" indent="0" algn="ctr">
              <a:buNone/>
              <a:defRPr sz="1800" b="1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29001" y="2036290"/>
            <a:ext cx="3031331" cy="2427819"/>
          </a:xfrm>
        </p:spPr>
        <p:txBody>
          <a:bodyPr/>
          <a:lstStyle>
            <a:lvl1pPr algn="ctr">
              <a:defRPr sz="1800">
                <a:solidFill>
                  <a:schemeClr val="tx1"/>
                </a:solidFill>
              </a:defRPr>
            </a:lvl1pPr>
            <a:lvl2pPr algn="ctr">
              <a:defRPr sz="1500">
                <a:solidFill>
                  <a:schemeClr val="tx1"/>
                </a:solidFill>
              </a:defRPr>
            </a:lvl2pPr>
            <a:lvl3pPr algn="ctr">
              <a:defRPr sz="1350">
                <a:solidFill>
                  <a:schemeClr val="tx1"/>
                </a:solidFill>
              </a:defRPr>
            </a:lvl3pPr>
            <a:lvl4pPr algn="ctr">
              <a:defRPr sz="1200">
                <a:solidFill>
                  <a:schemeClr val="tx1"/>
                </a:solidFill>
              </a:defRPr>
            </a:lvl4pPr>
            <a:lvl5pPr algn="ctr">
              <a:defRPr sz="1200">
                <a:solidFill>
                  <a:schemeClr val="tx1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204787"/>
            <a:ext cx="2256235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204789"/>
            <a:ext cx="383381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076327"/>
            <a:ext cx="2256235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00151"/>
            <a:ext cx="6172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5/22/2026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4767263"/>
            <a:ext cx="21717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1E867DF-3DCA-4725-94F0-F2B6BD747A82}"/>
              </a:ext>
            </a:extLst>
          </p:cNvPr>
          <p:cNvSpPr txBox="1"/>
          <p:nvPr userDrawn="1"/>
        </p:nvSpPr>
        <p:spPr>
          <a:xfrm>
            <a:off x="-6862" y="5213747"/>
            <a:ext cx="62922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xmlns="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43248" y="1380649"/>
            <a:ext cx="3643314" cy="1976919"/>
          </a:xfrm>
        </p:spPr>
        <p:txBody>
          <a:bodyPr>
            <a:noAutofit/>
          </a:bodyPr>
          <a:lstStyle/>
          <a:p>
            <a:r>
              <a:rPr lang="en-US" sz="3500" b="1" dirty="0" smtClean="0">
                <a:latin typeface="Arial Black" pitchFamily="34" charset="0"/>
              </a:rPr>
              <a:t>Leveraging Digital Tools to Support Manuscript Writing</a:t>
            </a:r>
            <a:endParaRPr lang="en-US" sz="3500" b="1" dirty="0"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59277" y="3786196"/>
            <a:ext cx="3898723" cy="497431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Cambria" pitchFamily="18" charset="0"/>
                <a:ea typeface="Cambria" pitchFamily="18" charset="0"/>
              </a:rPr>
              <a:t>Matthew </a:t>
            </a:r>
            <a:r>
              <a:rPr lang="en-US" sz="2600" b="1" dirty="0" err="1" smtClean="0">
                <a:latin typeface="Cambria" pitchFamily="18" charset="0"/>
                <a:ea typeface="Cambria" pitchFamily="18" charset="0"/>
              </a:rPr>
              <a:t>Oluwaniyi</a:t>
            </a:r>
            <a:endParaRPr lang="en-US" sz="2600" b="1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027" name="Picture 3" descr="C:\Users\mathe\Downloads\Gemini_Generated_Image_mytogsmytogsmyt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5523" y="0"/>
            <a:ext cx="3572477" cy="1071552"/>
          </a:xfrm>
          <a:prstGeom prst="rect">
            <a:avLst/>
          </a:prstGeom>
          <a:noFill/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3000372" y="4143387"/>
            <a:ext cx="3898723" cy="357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 pitchFamily="18" charset="0"/>
                <a:ea typeface="Cambria" pitchFamily="18" charset="0"/>
                <a:cs typeface="+mn-cs"/>
              </a:rPr>
              <a:t>Digital Transformation Architect</a:t>
            </a:r>
            <a:endParaRPr kumimoji="0" lang="en-US" sz="1600" b="1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itchFamily="18" charset="0"/>
              <a:ea typeface="Cambria" pitchFamily="18" charset="0"/>
              <a:cs typeface="+mn-cs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2959301" y="4357700"/>
            <a:ext cx="3898723" cy="357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 pitchFamily="18" charset="0"/>
                <a:ea typeface="Cambria" pitchFamily="18" charset="0"/>
                <a:cs typeface="+mn-cs"/>
              </a:rPr>
              <a:t>omoluwaniyi@oauife.edu.ng</a:t>
            </a:r>
            <a:endParaRPr kumimoji="0" lang="en-US" sz="1400" b="1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itchFamily="18" charset="0"/>
              <a:ea typeface="Cambria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4554" y="142858"/>
            <a:ext cx="4643470" cy="76352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Cambria" pitchFamily="18" charset="0"/>
                <a:ea typeface="Cambria" pitchFamily="18" charset="0"/>
              </a:rPr>
              <a:t>The African Scholar’s Low-Bandwidth Playbook</a:t>
            </a:r>
            <a:endParaRPr lang="en-US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C:\Users\mathe\Downloads\Untitled design (3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" y="1071570"/>
            <a:ext cx="6858000" cy="40005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4554" y="142858"/>
            <a:ext cx="4643470" cy="76352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Cambria" pitchFamily="18" charset="0"/>
                <a:ea typeface="Cambria" pitchFamily="18" charset="0"/>
              </a:rPr>
              <a:t>Conclusion &amp; Your Next Action Step</a:t>
            </a:r>
            <a:endParaRPr lang="en-US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7" name="Picture 3" descr="C:\Users\mathe\Downloads\8fcbb074-cc21-4dc0-8274-72a9289761e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44470"/>
            <a:ext cx="6858000" cy="40561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94" y="1571618"/>
            <a:ext cx="57150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 smtClean="0">
                <a:latin typeface="Cambria" pitchFamily="18" charset="0"/>
                <a:ea typeface="Cambria" pitchFamily="18" charset="0"/>
              </a:rPr>
              <a:t>Thank You</a:t>
            </a:r>
            <a:endParaRPr lang="en-US" sz="10000" b="1" dirty="0">
              <a:latin typeface="Cambria" pitchFamily="18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10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b="1" dirty="0" smtClean="0">
                <a:latin typeface="Cambria" pitchFamily="18" charset="0"/>
                <a:ea typeface="Cambria" pitchFamily="18" charset="0"/>
              </a:rPr>
              <a:t>The Narrative Bridge</a:t>
            </a:r>
            <a:endParaRPr lang="en-US" sz="30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mathe\Downloads\Slide 2 Manuscript ritting May 22, 2026, 04_56_17 A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95380"/>
            <a:ext cx="6858000" cy="40481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4620" y="214296"/>
            <a:ext cx="4071966" cy="763525"/>
          </a:xfrm>
        </p:spPr>
        <p:txBody>
          <a:bodyPr>
            <a:normAutofit fontScale="90000"/>
          </a:bodyPr>
          <a:lstStyle/>
          <a:p>
            <a:r>
              <a:rPr lang="en-US" sz="3000" b="1" dirty="0" smtClean="0">
                <a:latin typeface="Cambria" pitchFamily="18" charset="0"/>
                <a:ea typeface="Cambria" pitchFamily="18" charset="0"/>
              </a:rPr>
              <a:t>The Golden Rule of Digital Workflows</a:t>
            </a:r>
            <a:endParaRPr lang="en-US" sz="30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mathe\Downloads\Gemini_Generated_Image_rqnrqqrqnrqqrqn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142990"/>
            <a:ext cx="6858001" cy="400051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1265817"/>
            <a:ext cx="3429000" cy="18774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latin typeface="Arial Rounded MT Bold" pitchFamily="34" charset="0"/>
                <a:ea typeface="Cambria" pitchFamily="18" charset="0"/>
              </a:rPr>
              <a:t>"Tools must serve the writer's argument, not the other way round"</a:t>
            </a:r>
            <a:endParaRPr lang="en-US" sz="2900" b="1" dirty="0">
              <a:latin typeface="Arial Rounded MT Bold" pitchFamily="34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Cambria" pitchFamily="18" charset="0"/>
                <a:ea typeface="Cambria" pitchFamily="18" charset="0"/>
              </a:rPr>
              <a:t>The Strategic Scholar</a:t>
            </a:r>
            <a:endParaRPr lang="en-US" sz="30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14"/>
            <a:ext cx="6858000" cy="414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6153" y="214296"/>
            <a:ext cx="4200433" cy="763525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latin typeface="Cambria" pitchFamily="18" charset="0"/>
                <a:ea typeface="Cambria" pitchFamily="18" charset="0"/>
              </a:rPr>
              <a:t>The 4-Step Repeatable Routine</a:t>
            </a:r>
            <a:endParaRPr lang="en-US" sz="30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31445"/>
            <a:ext cx="6858000" cy="4112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6153" y="142858"/>
            <a:ext cx="4200433" cy="763525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latin typeface="Cambria" pitchFamily="18" charset="0"/>
                <a:ea typeface="Cambria" pitchFamily="18" charset="0"/>
              </a:rPr>
              <a:t>Step 1 – Structural Planning &amp; Outlining</a:t>
            </a:r>
            <a:endParaRPr lang="en-US" sz="30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52"/>
            <a:ext cx="6858000" cy="4000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6153" y="142858"/>
            <a:ext cx="4200433" cy="76352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Cambria" pitchFamily="18" charset="0"/>
                <a:ea typeface="Cambria" pitchFamily="18" charset="0"/>
              </a:rPr>
              <a:t>Step 2 – Seamless Reference Management (</a:t>
            </a:r>
            <a:r>
              <a:rPr lang="en-US" b="1" dirty="0" err="1" smtClean="0">
                <a:latin typeface="Cambria" pitchFamily="18" charset="0"/>
                <a:ea typeface="Cambria" pitchFamily="18" charset="0"/>
              </a:rPr>
              <a:t>Zotero</a:t>
            </a:r>
            <a:r>
              <a:rPr lang="en-US" b="1" dirty="0" smtClean="0">
                <a:latin typeface="Cambria" pitchFamily="18" charset="0"/>
                <a:ea typeface="Cambria" pitchFamily="18" charset="0"/>
              </a:rPr>
              <a:t>)</a:t>
            </a:r>
            <a:endParaRPr lang="en-US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" y="1071570"/>
            <a:ext cx="6858000" cy="4000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6153" y="142858"/>
            <a:ext cx="4200433" cy="76352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Cambria" pitchFamily="18" charset="0"/>
                <a:ea typeface="Cambria" pitchFamily="18" charset="0"/>
              </a:rPr>
              <a:t>Step 3 – Low-Bandwidth Distance Collaboration</a:t>
            </a:r>
            <a:endParaRPr lang="en-US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 descr="C:\Users\mathe\Downloads\ChatGPT Image May 22, 2026, 06_49_07 AM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6"/>
            <a:ext cx="6858000" cy="4000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6153" y="142858"/>
            <a:ext cx="4200433" cy="76352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Cambria" pitchFamily="18" charset="0"/>
                <a:ea typeface="Cambria" pitchFamily="18" charset="0"/>
              </a:rPr>
              <a:t>Step 4 – Polishing Prose &amp; The Voice Guardrail</a:t>
            </a:r>
            <a:endParaRPr lang="en-US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52"/>
            <a:ext cx="6891318" cy="4071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</Words>
  <Application>Microsoft Office PowerPoint</Application>
  <PresentationFormat>Custom</PresentationFormat>
  <Paragraphs>27</Paragraphs>
  <Slides>12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Leveraging Digital Tools to Support Manuscript Writing</vt:lpstr>
      <vt:lpstr>The Narrative Bridge</vt:lpstr>
      <vt:lpstr>The Golden Rule of Digital Workflows</vt:lpstr>
      <vt:lpstr>The Strategic Scholar</vt:lpstr>
      <vt:lpstr>The 4-Step Repeatable Routine</vt:lpstr>
      <vt:lpstr>Step 1 – Structural Planning &amp; Outlining</vt:lpstr>
      <vt:lpstr>Step 2 – Seamless Reference Management (Zotero)</vt:lpstr>
      <vt:lpstr>Step 3 – Low-Bandwidth Distance Collaboration</vt:lpstr>
      <vt:lpstr>Step 4 – Polishing Prose &amp; The Voice Guardrail</vt:lpstr>
      <vt:lpstr>The African Scholar’s Low-Bandwidth Playbook</vt:lpstr>
      <vt:lpstr>Conclusion &amp; Your Next Action Step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2017-08-01T15:40:51Z</dcterms:created>
  <dcterms:modified xsi:type="dcterms:W3CDTF">2026-05-22T10:43:28Z</dcterms:modified>
</cp:coreProperties>
</file>