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82" d="100"/>
          <a:sy n="82" d="100"/>
        </p:scale>
        <p:origin x="720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99EEA-B039-E8D8-8623-A0F1836B51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8415" y="1116271"/>
            <a:ext cx="10338319" cy="1645920"/>
          </a:xfrm>
        </p:spPr>
        <p:txBody>
          <a:bodyPr>
            <a:normAutofit fontScale="90000"/>
          </a:bodyPr>
          <a:lstStyle/>
          <a:p>
            <a:r>
              <a:rPr lang="en-US" dirty="0"/>
              <a:t>Synthesis of a new thienopyridine derivative (</a:t>
            </a:r>
            <a:r>
              <a:rPr lang="en-US" dirty="0" err="1"/>
              <a:t>bct</a:t>
            </a:r>
            <a:r>
              <a:rPr lang="en-US" dirty="0"/>
              <a:t>) and its </a:t>
            </a:r>
            <a:r>
              <a:rPr lang="en-US" dirty="0" err="1"/>
              <a:t>insilico</a:t>
            </a:r>
            <a:r>
              <a:rPr lang="en-US" dirty="0"/>
              <a:t> activity against </a:t>
            </a:r>
            <a:r>
              <a:rPr lang="en-US" dirty="0" err="1"/>
              <a:t>ischaemic</a:t>
            </a:r>
            <a:r>
              <a:rPr lang="en-US" dirty="0"/>
              <a:t> stroke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C6CFAB-3A9F-9898-AAFD-DFB047AD7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51782" y="5121782"/>
            <a:ext cx="6801612" cy="1239894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/>
              <a:t>Adetoro </a:t>
            </a:r>
            <a:r>
              <a:rPr lang="en-US" sz="2800" dirty="0" err="1"/>
              <a:t>Ajibike</a:t>
            </a:r>
            <a:r>
              <a:rPr lang="en-US" sz="2800" dirty="0"/>
              <a:t> </a:t>
            </a:r>
            <a:r>
              <a:rPr lang="en-US" sz="2800" dirty="0" err="1"/>
              <a:t>Osanyinbi</a:t>
            </a:r>
            <a:endParaRPr lang="en-US" sz="2800" dirty="0"/>
          </a:p>
          <a:p>
            <a:r>
              <a:rPr lang="en-US" sz="2800" dirty="0"/>
              <a:t>M.Sc. Organic Chemistry</a:t>
            </a:r>
          </a:p>
          <a:p>
            <a:r>
              <a:rPr lang="en-US" sz="2800" dirty="0"/>
              <a:t>University of Ibadan, Ibadan, Nigeria</a:t>
            </a:r>
          </a:p>
        </p:txBody>
      </p:sp>
    </p:spTree>
    <p:extLst>
      <p:ext uri="{BB962C8B-B14F-4D97-AF65-F5344CB8AC3E}">
        <p14:creationId xmlns:p14="http://schemas.microsoft.com/office/powerpoint/2010/main" val="4191760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506AA9FA-9FFA-FC33-B77F-B4D8444183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49" y="1106082"/>
            <a:ext cx="5858751" cy="3532643"/>
          </a:xfrm>
        </p:spPr>
      </p:pic>
      <p:pic>
        <p:nvPicPr>
          <p:cNvPr id="5" name="Content Placeholder 8">
            <a:extLst>
              <a:ext uri="{FF2B5EF4-FFF2-40B4-BE49-F238E27FC236}">
                <a16:creationId xmlns:a16="http://schemas.microsoft.com/office/drawing/2014/main" id="{01F7BCB2-4E18-FFC3-95CE-DB3FCCE55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09" y="1106082"/>
            <a:ext cx="5284792" cy="35287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9C9390-275B-8D2D-662E-56E1766768B5}"/>
              </a:ext>
            </a:extLst>
          </p:cNvPr>
          <p:cNvSpPr txBox="1"/>
          <p:nvPr/>
        </p:nvSpPr>
        <p:spPr>
          <a:xfrm>
            <a:off x="754143" y="304804"/>
            <a:ext cx="10539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/>
              <a:t>Ischaemic</a:t>
            </a:r>
            <a:r>
              <a:rPr lang="en-US" sz="3200" dirty="0"/>
              <a:t> Stroke and Clopidogrel mechanism of action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299499-14B6-BD85-4A35-539F455A4CC1}"/>
              </a:ext>
            </a:extLst>
          </p:cNvPr>
          <p:cNvSpPr txBox="1"/>
          <p:nvPr/>
        </p:nvSpPr>
        <p:spPr>
          <a:xfrm>
            <a:off x="0" y="5046487"/>
            <a:ext cx="58587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US" sz="24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Human platelets possess two major ADP receptors: the purinergic P2Y</a:t>
            </a:r>
            <a:r>
              <a:rPr lang="en-US" sz="2400" kern="100" baseline="-25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4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receptor and </a:t>
            </a:r>
            <a:r>
              <a:rPr lang="en-US" sz="2400" dirty="0">
                <a:effectLst/>
                <a:ea typeface="Calibri" panose="020F0502020204030204" pitchFamily="34" charset="0"/>
              </a:rPr>
              <a:t>the purinergic P2Y</a:t>
            </a:r>
            <a:r>
              <a:rPr lang="en-US" sz="2400" baseline="-25000" dirty="0">
                <a:effectLst/>
                <a:ea typeface="Calibri" panose="020F0502020204030204" pitchFamily="34" charset="0"/>
              </a:rPr>
              <a:t>12</a:t>
            </a:r>
            <a:r>
              <a:rPr lang="en-US" sz="2400" dirty="0">
                <a:effectLst/>
                <a:ea typeface="Calibri" panose="020F0502020204030204" pitchFamily="34" charset="0"/>
              </a:rPr>
              <a:t> receptor.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89A1F4-368F-72D3-07C1-A5D1E834BBCA}"/>
              </a:ext>
            </a:extLst>
          </p:cNvPr>
          <p:cNvSpPr txBox="1"/>
          <p:nvPr/>
        </p:nvSpPr>
        <p:spPr>
          <a:xfrm>
            <a:off x="6333252" y="5046487"/>
            <a:ext cx="5733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US" sz="2400" dirty="0">
                <a:ea typeface="Calibri" panose="020F0502020204030204" pitchFamily="34" charset="0"/>
              </a:rPr>
              <a:t>Research has shown that </a:t>
            </a:r>
            <a:r>
              <a:rPr lang="en-US" sz="2400" dirty="0">
                <a:effectLst/>
                <a:ea typeface="Calibri" panose="020F0502020204030204" pitchFamily="34" charset="0"/>
              </a:rPr>
              <a:t>clopidogrel is a target drug that irreversibly binds to the P2Y</a:t>
            </a:r>
            <a:r>
              <a:rPr lang="en-US" sz="2400" baseline="-25000" dirty="0">
                <a:effectLst/>
                <a:ea typeface="Calibri" panose="020F0502020204030204" pitchFamily="34" charset="0"/>
              </a:rPr>
              <a:t>12 </a:t>
            </a:r>
            <a:r>
              <a:rPr lang="en-US" sz="2400" dirty="0">
                <a:effectLst/>
                <a:ea typeface="Calibri" panose="020F0502020204030204" pitchFamily="34" charset="0"/>
              </a:rPr>
              <a:t>receptor.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94833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1A88AF-48F8-D609-7326-0180C796A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44" y="3090338"/>
            <a:ext cx="3297687" cy="329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B03F72-4CD0-D7FB-70B1-F9EBEF5F57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625" y="1774696"/>
            <a:ext cx="4841518" cy="2631282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3431C48-5048-0ED2-9E81-D8A4A71DB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332780"/>
              </p:ext>
            </p:extLst>
          </p:nvPr>
        </p:nvGraphicFramePr>
        <p:xfrm>
          <a:off x="177744" y="1291638"/>
          <a:ext cx="6571849" cy="15451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931">
                  <a:extLst>
                    <a:ext uri="{9D8B030D-6E8A-4147-A177-3AD203B41FA5}">
                      <a16:colId xmlns:a16="http://schemas.microsoft.com/office/drawing/2014/main" val="3769321395"/>
                    </a:ext>
                  </a:extLst>
                </a:gridCol>
                <a:gridCol w="704227">
                  <a:extLst>
                    <a:ext uri="{9D8B030D-6E8A-4147-A177-3AD203B41FA5}">
                      <a16:colId xmlns:a16="http://schemas.microsoft.com/office/drawing/2014/main" val="3050061950"/>
                    </a:ext>
                  </a:extLst>
                </a:gridCol>
                <a:gridCol w="619972">
                  <a:extLst>
                    <a:ext uri="{9D8B030D-6E8A-4147-A177-3AD203B41FA5}">
                      <a16:colId xmlns:a16="http://schemas.microsoft.com/office/drawing/2014/main" val="1004003191"/>
                    </a:ext>
                  </a:extLst>
                </a:gridCol>
                <a:gridCol w="699312">
                  <a:extLst>
                    <a:ext uri="{9D8B030D-6E8A-4147-A177-3AD203B41FA5}">
                      <a16:colId xmlns:a16="http://schemas.microsoft.com/office/drawing/2014/main" val="2742194457"/>
                    </a:ext>
                  </a:extLst>
                </a:gridCol>
                <a:gridCol w="928905">
                  <a:extLst>
                    <a:ext uri="{9D8B030D-6E8A-4147-A177-3AD203B41FA5}">
                      <a16:colId xmlns:a16="http://schemas.microsoft.com/office/drawing/2014/main" val="635351087"/>
                    </a:ext>
                  </a:extLst>
                </a:gridCol>
                <a:gridCol w="705632">
                  <a:extLst>
                    <a:ext uri="{9D8B030D-6E8A-4147-A177-3AD203B41FA5}">
                      <a16:colId xmlns:a16="http://schemas.microsoft.com/office/drawing/2014/main" val="2966390784"/>
                    </a:ext>
                  </a:extLst>
                </a:gridCol>
                <a:gridCol w="615058">
                  <a:extLst>
                    <a:ext uri="{9D8B030D-6E8A-4147-A177-3AD203B41FA5}">
                      <a16:colId xmlns:a16="http://schemas.microsoft.com/office/drawing/2014/main" val="944612344"/>
                    </a:ext>
                  </a:extLst>
                </a:gridCol>
                <a:gridCol w="651155">
                  <a:extLst>
                    <a:ext uri="{9D8B030D-6E8A-4147-A177-3AD203B41FA5}">
                      <a16:colId xmlns:a16="http://schemas.microsoft.com/office/drawing/2014/main" val="1467101782"/>
                    </a:ext>
                  </a:extLst>
                </a:gridCol>
                <a:gridCol w="557194">
                  <a:extLst>
                    <a:ext uri="{9D8B030D-6E8A-4147-A177-3AD203B41FA5}">
                      <a16:colId xmlns:a16="http://schemas.microsoft.com/office/drawing/2014/main" val="1097624115"/>
                    </a:ext>
                  </a:extLst>
                </a:gridCol>
                <a:gridCol w="517463">
                  <a:extLst>
                    <a:ext uri="{9D8B030D-6E8A-4147-A177-3AD203B41FA5}">
                      <a16:colId xmlns:a16="http://schemas.microsoft.com/office/drawing/2014/main" val="3962007359"/>
                    </a:ext>
                  </a:extLst>
                </a:gridCol>
              </a:tblGrid>
              <a:tr h="95369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Entry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Energy (kcal/mol)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Dipole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MW (g/mol)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QPlogPₒ/w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%HOA</a:t>
                      </a:r>
                      <a:endParaRPr lang="en-US" sz="120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PSA (</a:t>
                      </a:r>
                      <a:r>
                        <a:rPr lang="en-US" sz="1100" kern="0">
                          <a:effectLst/>
                        </a:rPr>
                        <a:t>Å</a:t>
                      </a:r>
                      <a:r>
                        <a:rPr lang="en-US" sz="1100" kern="0" baseline="30000">
                          <a:effectLst/>
                        </a:rPr>
                        <a:t>2</a:t>
                      </a:r>
                      <a:r>
                        <a:rPr lang="en-US" sz="1100" kern="0">
                          <a:effectLst/>
                        </a:rPr>
                        <a:t>)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Rule of five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HBD</a:t>
                      </a:r>
                      <a:endParaRPr lang="en-US" sz="120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HBA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3705126"/>
                  </a:ext>
                </a:extLst>
              </a:tr>
              <a:tr h="29571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TOC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28.446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2.155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454.826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5.496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100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36.321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3.5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5467857"/>
                  </a:ext>
                </a:extLst>
              </a:tr>
              <a:tr h="29571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Clop.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29.989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1.927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321.821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3.667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100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35.056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0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0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4.0</a:t>
                      </a:r>
                      <a:endParaRPr lang="en-US" sz="120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4851193"/>
                  </a:ext>
                </a:extLst>
              </a:tr>
            </a:tbl>
          </a:graphicData>
        </a:graphic>
      </p:graphicFrame>
      <p:sp>
        <p:nvSpPr>
          <p:cNvPr id="9" name="Rectangle 1">
            <a:extLst>
              <a:ext uri="{FF2B5EF4-FFF2-40B4-BE49-F238E27FC236}">
                <a16:creationId xmlns:a16="http://schemas.microsoft.com/office/drawing/2014/main" id="{0FD415AC-B96C-B7EC-4A07-5CEA75B87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44" y="932508"/>
            <a:ext cx="608434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Table 1.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 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ADME-Tox Properties of BCT and Clopidogrel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2EDD1B-B51C-3836-3A9A-876A7B87E5AD}"/>
              </a:ext>
            </a:extLst>
          </p:cNvPr>
          <p:cNvSpPr txBox="1"/>
          <p:nvPr/>
        </p:nvSpPr>
        <p:spPr>
          <a:xfrm>
            <a:off x="443061" y="283462"/>
            <a:ext cx="1131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Pharmacokinetics Properties of Clopidogrel and BCT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3F124A-F816-9EFE-95CE-010847B40813}"/>
              </a:ext>
            </a:extLst>
          </p:cNvPr>
          <p:cNvSpPr txBox="1"/>
          <p:nvPr/>
        </p:nvSpPr>
        <p:spPr>
          <a:xfrm>
            <a:off x="177744" y="6018692"/>
            <a:ext cx="1273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Clopidogrel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84975A-46AE-837A-5C07-9B1D14BE9392}"/>
              </a:ext>
            </a:extLst>
          </p:cNvPr>
          <p:cNvSpPr txBox="1"/>
          <p:nvPr/>
        </p:nvSpPr>
        <p:spPr>
          <a:xfrm>
            <a:off x="10254343" y="1879531"/>
            <a:ext cx="166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PDB ID: 4PXZ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E11A69-0196-18D2-5F8E-22542F8F99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5253" y="3090337"/>
            <a:ext cx="3297687" cy="329768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F4DA5B6-2FDF-DCE1-A129-A2479D679A3B}"/>
              </a:ext>
            </a:extLst>
          </p:cNvPr>
          <p:cNvSpPr txBox="1"/>
          <p:nvPr/>
        </p:nvSpPr>
        <p:spPr>
          <a:xfrm>
            <a:off x="4030083" y="601869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BCT</a:t>
            </a:r>
          </a:p>
        </p:txBody>
      </p:sp>
    </p:spTree>
    <p:extLst>
      <p:ext uri="{BB962C8B-B14F-4D97-AF65-F5344CB8AC3E}">
        <p14:creationId xmlns:p14="http://schemas.microsoft.com/office/powerpoint/2010/main" val="2005328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87BD00-50CE-D913-B548-28A79303A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047" y="48622"/>
            <a:ext cx="3967977" cy="40640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FC63DA7-7D35-92B2-1486-C4B652959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4" y="2907389"/>
            <a:ext cx="4221779" cy="3950611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08469B-E924-0000-4B0B-E8D6D8AF4E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546276"/>
              </p:ext>
            </p:extLst>
          </p:nvPr>
        </p:nvGraphicFramePr>
        <p:xfrm>
          <a:off x="0" y="938225"/>
          <a:ext cx="5850892" cy="18535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5020">
                  <a:extLst>
                    <a:ext uri="{9D8B030D-6E8A-4147-A177-3AD203B41FA5}">
                      <a16:colId xmlns:a16="http://schemas.microsoft.com/office/drawing/2014/main" val="2704203402"/>
                    </a:ext>
                  </a:extLst>
                </a:gridCol>
                <a:gridCol w="862330">
                  <a:extLst>
                    <a:ext uri="{9D8B030D-6E8A-4147-A177-3AD203B41FA5}">
                      <a16:colId xmlns:a16="http://schemas.microsoft.com/office/drawing/2014/main" val="2301531480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49340512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4058878186"/>
                    </a:ext>
                  </a:extLst>
                </a:gridCol>
                <a:gridCol w="1200151">
                  <a:extLst>
                    <a:ext uri="{9D8B030D-6E8A-4147-A177-3AD203B41FA5}">
                      <a16:colId xmlns:a16="http://schemas.microsoft.com/office/drawing/2014/main" val="3490443378"/>
                    </a:ext>
                  </a:extLst>
                </a:gridCol>
                <a:gridCol w="821691">
                  <a:extLst>
                    <a:ext uri="{9D8B030D-6E8A-4147-A177-3AD203B41FA5}">
                      <a16:colId xmlns:a16="http://schemas.microsoft.com/office/drawing/2014/main" val="3033256361"/>
                    </a:ext>
                  </a:extLst>
                </a:gridCol>
              </a:tblGrid>
              <a:tr h="114409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Entry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Energy (kcal/mol) 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Glide energy (kcal/mol)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XP glide score (kcal/mol)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Glide e-model score (kcal/mol)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Ligand efficiency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0922744"/>
                  </a:ext>
                </a:extLst>
              </a:tr>
              <a:tr h="35475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BCT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28.446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-39.105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-3.351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-36.811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-0.028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5620377"/>
                  </a:ext>
                </a:extLst>
              </a:tr>
              <a:tr h="35475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Clop.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29.989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-26.174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-2.875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-29.696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-0.136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737003"/>
                  </a:ext>
                </a:extLst>
              </a:tr>
            </a:tbl>
          </a:graphicData>
        </a:graphic>
      </p:graphicFrame>
      <p:sp>
        <p:nvSpPr>
          <p:cNvPr id="8" name="Rectangle 1">
            <a:extLst>
              <a:ext uri="{FF2B5EF4-FFF2-40B4-BE49-F238E27FC236}">
                <a16:creationId xmlns:a16="http://schemas.microsoft.com/office/drawing/2014/main" id="{EE8EF875-C610-49F7-5B41-841502F8F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58" y="615059"/>
            <a:ext cx="56708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Table 2.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Molecular docking results with 4PXZ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05DB17A-D2D0-6D28-A098-AF239BAA42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203723"/>
              </p:ext>
            </p:extLst>
          </p:nvPr>
        </p:nvGraphicFramePr>
        <p:xfrm>
          <a:off x="6096000" y="4397388"/>
          <a:ext cx="5725273" cy="23856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1613">
                  <a:extLst>
                    <a:ext uri="{9D8B030D-6E8A-4147-A177-3AD203B41FA5}">
                      <a16:colId xmlns:a16="http://schemas.microsoft.com/office/drawing/2014/main" val="3634512226"/>
                    </a:ext>
                  </a:extLst>
                </a:gridCol>
                <a:gridCol w="925153">
                  <a:extLst>
                    <a:ext uri="{9D8B030D-6E8A-4147-A177-3AD203B41FA5}">
                      <a16:colId xmlns:a16="http://schemas.microsoft.com/office/drawing/2014/main" val="3244966849"/>
                    </a:ext>
                  </a:extLst>
                </a:gridCol>
                <a:gridCol w="933791">
                  <a:extLst>
                    <a:ext uri="{9D8B030D-6E8A-4147-A177-3AD203B41FA5}">
                      <a16:colId xmlns:a16="http://schemas.microsoft.com/office/drawing/2014/main" val="3170045273"/>
                    </a:ext>
                  </a:extLst>
                </a:gridCol>
                <a:gridCol w="836946">
                  <a:extLst>
                    <a:ext uri="{9D8B030D-6E8A-4147-A177-3AD203B41FA5}">
                      <a16:colId xmlns:a16="http://schemas.microsoft.com/office/drawing/2014/main" val="2545215545"/>
                    </a:ext>
                  </a:extLst>
                </a:gridCol>
                <a:gridCol w="748354">
                  <a:extLst>
                    <a:ext uri="{9D8B030D-6E8A-4147-A177-3AD203B41FA5}">
                      <a16:colId xmlns:a16="http://schemas.microsoft.com/office/drawing/2014/main" val="2879514623"/>
                    </a:ext>
                  </a:extLst>
                </a:gridCol>
                <a:gridCol w="834745">
                  <a:extLst>
                    <a:ext uri="{9D8B030D-6E8A-4147-A177-3AD203B41FA5}">
                      <a16:colId xmlns:a16="http://schemas.microsoft.com/office/drawing/2014/main" val="3277782530"/>
                    </a:ext>
                  </a:extLst>
                </a:gridCol>
                <a:gridCol w="784671">
                  <a:extLst>
                    <a:ext uri="{9D8B030D-6E8A-4147-A177-3AD203B41FA5}">
                      <a16:colId xmlns:a16="http://schemas.microsoft.com/office/drawing/2014/main" val="368660148"/>
                    </a:ext>
                  </a:extLst>
                </a:gridCol>
              </a:tblGrid>
              <a:tr h="76733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Entry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Amino acids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Hydrogen bond distance</a:t>
                      </a:r>
                      <a:endParaRPr lang="en-US" sz="120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Halogen bond distance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Pi-cation distance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Pi-Pi stacking distance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Salt-bridge distance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5931164"/>
                  </a:ext>
                </a:extLst>
              </a:tr>
              <a:tr h="76733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BCT</a:t>
                      </a:r>
                      <a:endParaRPr lang="en-US" sz="120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ARG</a:t>
                      </a:r>
                      <a:r>
                        <a:rPr lang="en-US" sz="1200" kern="0" baseline="-25000">
                          <a:effectLst/>
                        </a:rPr>
                        <a:t>231</a:t>
                      </a:r>
                      <a:endParaRPr lang="en-US" sz="1200" kern="10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LYS</a:t>
                      </a:r>
                      <a:r>
                        <a:rPr lang="en-US" sz="1200" kern="0" baseline="-25000">
                          <a:effectLst/>
                        </a:rPr>
                        <a:t>125</a:t>
                      </a:r>
                      <a:endParaRPr lang="en-US" sz="1200" kern="10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LYS</a:t>
                      </a:r>
                      <a:r>
                        <a:rPr lang="en-US" sz="1200" kern="0" baseline="-25000">
                          <a:effectLst/>
                        </a:rPr>
                        <a:t>237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3.28</a:t>
                      </a:r>
                      <a:endParaRPr lang="en-US" sz="120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3.28</a:t>
                      </a:r>
                      <a:endParaRPr lang="en-US" sz="1200" kern="10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4.26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 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 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404579"/>
                  </a:ext>
                </a:extLst>
              </a:tr>
              <a:tr h="76733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Clop.</a:t>
                      </a:r>
                      <a:endParaRPr lang="en-US" sz="120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ARG</a:t>
                      </a:r>
                      <a:r>
                        <a:rPr lang="en-US" sz="1200" kern="0" baseline="-25000">
                          <a:effectLst/>
                        </a:rPr>
                        <a:t>231</a:t>
                      </a:r>
                      <a:endParaRPr lang="en-US" sz="1200" kern="10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LYS</a:t>
                      </a:r>
                      <a:r>
                        <a:rPr lang="en-US" sz="1200" kern="0" baseline="-25000">
                          <a:effectLst/>
                        </a:rPr>
                        <a:t>125</a:t>
                      </a:r>
                      <a:endParaRPr lang="en-US" sz="1200" kern="10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LYS</a:t>
                      </a:r>
                      <a:r>
                        <a:rPr lang="en-US" sz="1200" kern="0" baseline="-25000">
                          <a:effectLst/>
                        </a:rPr>
                        <a:t>237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2.48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1.91</a:t>
                      </a:r>
                      <a:endParaRPr lang="en-US" sz="120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 </a:t>
                      </a:r>
                      <a:endParaRPr lang="en-US" sz="1200" kern="10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4.42</a:t>
                      </a:r>
                      <a:endParaRPr lang="en-US" sz="1200" kern="10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 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 </a:t>
                      </a:r>
                      <a:endParaRPr lang="en-US" sz="120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9724008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BF335264-C65F-C611-4BE4-16FC2CF02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668" y="4112699"/>
            <a:ext cx="57252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Table 3.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Interactions with 4PXZ </a:t>
            </a:r>
            <a:r>
              <a:rPr lang="en-US" altLang="en-US" dirty="0">
                <a:solidFill>
                  <a:srgbClr val="000000"/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a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mino acids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31173312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{396DD820-92D5-41F9-963A-32CE7FA8DB47}TFfb9a325e-b4a8-473d-b025-df086f5ae4937a5f077a-90802770140c</Template>
  <TotalTime>270</TotalTime>
  <Words>256</Words>
  <Application>Microsoft Office PowerPoint</Application>
  <PresentationFormat>Widescreen</PresentationFormat>
  <Paragraphs>95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Arial</vt:lpstr>
      <vt:lpstr>Calibri</vt:lpstr>
      <vt:lpstr>Gill Sans MT</vt:lpstr>
      <vt:lpstr>Wingdings</vt:lpstr>
      <vt:lpstr>Parcel</vt:lpstr>
      <vt:lpstr>Synthesis of a new thienopyridine derivative (bct) and its insilico activity against ischaemic stroke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Adetoro OSANYINBI</dc:creator>
  <cp:lastModifiedBy>Adetoro OSANYINBI</cp:lastModifiedBy>
  <cp:revision>1</cp:revision>
  <dcterms:created xsi:type="dcterms:W3CDTF">2026-05-19T13:10:57Z</dcterms:created>
  <dcterms:modified xsi:type="dcterms:W3CDTF">2026-05-19T17:41:24Z</dcterms:modified>
</cp:coreProperties>
</file>