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70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ephat AVOCE" userId="27aa6136fb7c490d" providerId="LiveId" clId="{B68C428A-5C52-41F8-8E67-D93B7A612403}"/>
    <pc:docChg chg="custSel modSld">
      <pc:chgData name="Josephat AVOCE" userId="27aa6136fb7c490d" providerId="LiveId" clId="{B68C428A-5C52-41F8-8E67-D93B7A612403}" dt="2026-05-19T13:39:44.086" v="9" actId="20577"/>
      <pc:docMkLst>
        <pc:docMk/>
      </pc:docMkLst>
      <pc:sldChg chg="modSp mod">
        <pc:chgData name="Josephat AVOCE" userId="27aa6136fb7c490d" providerId="LiveId" clId="{B68C428A-5C52-41F8-8E67-D93B7A612403}" dt="2026-05-19T13:39:27.145" v="5" actId="5793"/>
        <pc:sldMkLst>
          <pc:docMk/>
          <pc:sldMk cId="0" sldId="258"/>
        </pc:sldMkLst>
        <pc:spChg chg="mod">
          <ac:chgData name="Josephat AVOCE" userId="27aa6136fb7c490d" providerId="LiveId" clId="{B68C428A-5C52-41F8-8E67-D93B7A612403}" dt="2026-05-19T13:39:10.021" v="1" actId="20577"/>
          <ac:spMkLst>
            <pc:docMk/>
            <pc:sldMk cId="0" sldId="258"/>
            <ac:spMk id="5" creationId="{00000000-0000-0000-0000-000000000000}"/>
          </ac:spMkLst>
        </pc:spChg>
        <pc:spChg chg="mod">
          <ac:chgData name="Josephat AVOCE" userId="27aa6136fb7c490d" providerId="LiveId" clId="{B68C428A-5C52-41F8-8E67-D93B7A612403}" dt="2026-05-19T13:39:27.145" v="5" actId="5793"/>
          <ac:spMkLst>
            <pc:docMk/>
            <pc:sldMk cId="0" sldId="258"/>
            <ac:spMk id="20" creationId="{00000000-0000-0000-0000-000000000000}"/>
          </ac:spMkLst>
        </pc:spChg>
      </pc:sldChg>
      <pc:sldChg chg="modSp mod">
        <pc:chgData name="Josephat AVOCE" userId="27aa6136fb7c490d" providerId="LiveId" clId="{B68C428A-5C52-41F8-8E67-D93B7A612403}" dt="2026-05-19T13:39:44.086" v="9" actId="20577"/>
        <pc:sldMkLst>
          <pc:docMk/>
          <pc:sldMk cId="0" sldId="260"/>
        </pc:sldMkLst>
        <pc:spChg chg="mod">
          <ac:chgData name="Josephat AVOCE" userId="27aa6136fb7c490d" providerId="LiveId" clId="{B68C428A-5C52-41F8-8E67-D93B7A612403}" dt="2026-05-19T13:39:44.086" v="9" actId="20577"/>
          <ac:spMkLst>
            <pc:docMk/>
            <pc:sldMk cId="0" sldId="260"/>
            <ac:spMk id="2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5444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223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deck/unpacked/ppt/media/image-1-1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3657600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3657600" y="0"/>
            <a:ext cx="36576" cy="5143500"/>
          </a:xfrm>
          <a:prstGeom prst="rect">
            <a:avLst/>
          </a:prstGeom>
          <a:solidFill>
            <a:srgbClr val="C99B3D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" name="Text 1"/>
          <p:cNvSpPr/>
          <p:nvPr/>
        </p:nvSpPr>
        <p:spPr>
          <a:xfrm>
            <a:off x="3977640" y="460717"/>
            <a:ext cx="4937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400" dirty="0">
                <a:solidFill>
                  <a:srgbClr val="C99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MIITCHITÉ PROJECT  ·  COUFFO, BENIN</a:t>
            </a:r>
            <a:endParaRPr lang="en-US" sz="900" dirty="0"/>
          </a:p>
        </p:txBody>
      </p:sp>
      <p:sp>
        <p:nvSpPr>
          <p:cNvPr id="5" name="Text 2"/>
          <p:cNvSpPr/>
          <p:nvPr/>
        </p:nvSpPr>
        <p:spPr>
          <a:xfrm>
            <a:off x="4023360" y="1053318"/>
            <a:ext cx="484632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2200" dirty="0">
                <a:solidFill>
                  <a:srgbClr val="F4F1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 Benin, young women know as much as young men about HIV.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4023360" y="2488223"/>
            <a:ext cx="48463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2500" i="1" dirty="0">
                <a:solidFill>
                  <a:srgbClr val="C73E3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So why are they still more at risk?</a:t>
            </a:r>
            <a:endParaRPr lang="en-US" sz="2500" dirty="0"/>
          </a:p>
        </p:txBody>
      </p:sp>
      <p:sp>
        <p:nvSpPr>
          <p:cNvPr id="7" name="Text 4"/>
          <p:cNvSpPr/>
          <p:nvPr/>
        </p:nvSpPr>
        <p:spPr>
          <a:xfrm>
            <a:off x="4023360" y="4663440"/>
            <a:ext cx="49377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chemeClr val="bg1"/>
                </a:solidFill>
              </a:rPr>
              <a:t>Presenter : Christabel MASAMANDANG</a:t>
            </a:r>
          </a:p>
        </p:txBody>
      </p:sp>
      <p:sp>
        <p:nvSpPr>
          <p:cNvPr id="8" name="Text 4">
            <a:extLst>
              <a:ext uri="{FF2B5EF4-FFF2-40B4-BE49-F238E27FC236}">
                <a16:creationId xmlns:a16="http://schemas.microsoft.com/office/drawing/2014/main" id="{34EDF332-0ADF-B8AB-2EE2-EF0F74A4025F}"/>
              </a:ext>
            </a:extLst>
          </p:cNvPr>
          <p:cNvSpPr/>
          <p:nvPr/>
        </p:nvSpPr>
        <p:spPr>
          <a:xfrm>
            <a:off x="4023360" y="4434840"/>
            <a:ext cx="49377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kern="0" spc="2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Consortium OSV · GRAFED · ROAJELF  ·  Funded by AFD  ·  2025–2028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457200" y="432587"/>
            <a:ext cx="54864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1F293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Meet Adissa.</a:t>
            </a:r>
            <a:endParaRPr lang="en-US" sz="3800" dirty="0"/>
          </a:p>
        </p:txBody>
      </p:sp>
      <p:pic>
        <p:nvPicPr>
          <p:cNvPr id="5" name="Image 0" descr="/home/claude/deck/unpacked/ppt/media/image-1-1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57200" y="1209827"/>
            <a:ext cx="2286000" cy="324612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926080" y="1209827"/>
            <a:ext cx="2606040" cy="3246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42000"/>
              </a:lnSpc>
              <a:buNone/>
            </a:pPr>
            <a:r>
              <a:rPr lang="en-US" sz="125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Adissa is 19, a seamstress in Lalo, and the eldest of 15 children in a polygamous family. For eight months, her boyfriend has been the family's lifeline - paying her rent, buying her fabric, covering her siblings' school fees.</a:t>
            </a:r>
            <a:endParaRPr lang="en-US" sz="12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6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endParaRPr lang="en-US" sz="1250" dirty="0"/>
          </a:p>
          <a:p>
            <a:pPr marL="0" indent="0">
              <a:lnSpc>
                <a:spcPct val="142000"/>
              </a:lnSpc>
              <a:buNone/>
            </a:pPr>
            <a:r>
              <a:rPr lang="en-US" sz="125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night he asks for sex without a condom. She knows the risks. She suspects he isn't faithful. But refusing means losing the support fourteen siblings depend on. </a:t>
            </a:r>
            <a:r>
              <a:rPr lang="en-US" sz="1250" i="1" dirty="0">
                <a:solidFill>
                  <a:srgbClr val="C73E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She says yes - and regrets it deeply.</a:t>
            </a:r>
            <a:endParaRPr lang="en-US" sz="1250" dirty="0"/>
          </a:p>
        </p:txBody>
      </p:sp>
      <p:sp>
        <p:nvSpPr>
          <p:cNvPr id="7" name="Shape 4"/>
          <p:cNvSpPr/>
          <p:nvPr/>
        </p:nvSpPr>
        <p:spPr>
          <a:xfrm>
            <a:off x="5760720" y="1072667"/>
            <a:ext cx="3017520" cy="3383280"/>
          </a:xfrm>
          <a:prstGeom prst="rect">
            <a:avLst/>
          </a:prstGeom>
          <a:solidFill>
            <a:srgbClr val="12233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" name="Shape 5"/>
          <p:cNvSpPr/>
          <p:nvPr/>
        </p:nvSpPr>
        <p:spPr>
          <a:xfrm>
            <a:off x="5760720" y="1072667"/>
            <a:ext cx="3017520" cy="36576"/>
          </a:xfrm>
          <a:prstGeom prst="rect">
            <a:avLst/>
          </a:prstGeom>
          <a:solidFill>
            <a:srgbClr val="C99B3D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5943600" y="1228115"/>
            <a:ext cx="2743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300" dirty="0">
                <a:solidFill>
                  <a:srgbClr val="C99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HER DILEMMA IN NUMBERS</a:t>
            </a:r>
            <a:endParaRPr lang="en-US" sz="900" dirty="0"/>
          </a:p>
        </p:txBody>
      </p:sp>
      <p:sp>
        <p:nvSpPr>
          <p:cNvPr id="10" name="Text 7"/>
          <p:cNvSpPr/>
          <p:nvPr/>
        </p:nvSpPr>
        <p:spPr>
          <a:xfrm>
            <a:off x="5943600" y="1575587"/>
            <a:ext cx="10972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4600" b="1" dirty="0">
                <a:solidFill>
                  <a:srgbClr val="F4F1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15</a:t>
            </a:r>
            <a:endParaRPr lang="en-US" sz="4600" dirty="0"/>
          </a:p>
        </p:txBody>
      </p:sp>
      <p:sp>
        <p:nvSpPr>
          <p:cNvPr id="11" name="Text 8"/>
          <p:cNvSpPr/>
          <p:nvPr/>
        </p:nvSpPr>
        <p:spPr>
          <a:xfrm>
            <a:off x="6812280" y="1685315"/>
            <a:ext cx="1920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30000"/>
              </a:lnSpc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siblings depending</a:t>
            </a:r>
            <a:endParaRPr lang="en-US" sz="95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 her decisions</a:t>
            </a:r>
            <a:endParaRPr lang="en-US" sz="950" dirty="0"/>
          </a:p>
        </p:txBody>
      </p:sp>
      <p:sp>
        <p:nvSpPr>
          <p:cNvPr id="12" name="Text 9"/>
          <p:cNvSpPr/>
          <p:nvPr/>
        </p:nvSpPr>
        <p:spPr>
          <a:xfrm>
            <a:off x="5943600" y="2581427"/>
            <a:ext cx="10972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4600" b="1" dirty="0">
                <a:solidFill>
                  <a:srgbClr val="F4F1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</a:t>
            </a:r>
            <a:endParaRPr lang="en-US" sz="4600" dirty="0"/>
          </a:p>
        </p:txBody>
      </p:sp>
      <p:sp>
        <p:nvSpPr>
          <p:cNvPr id="13" name="Text 10"/>
          <p:cNvSpPr/>
          <p:nvPr/>
        </p:nvSpPr>
        <p:spPr>
          <a:xfrm>
            <a:off x="6812280" y="2691155"/>
            <a:ext cx="1920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30000"/>
              </a:lnSpc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months of financial</a:t>
            </a:r>
            <a:endParaRPr lang="en-US" sz="95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dependency on her partner</a:t>
            </a:r>
            <a:endParaRPr lang="en-US" sz="950" dirty="0"/>
          </a:p>
        </p:txBody>
      </p:sp>
      <p:sp>
        <p:nvSpPr>
          <p:cNvPr id="14" name="Text 11"/>
          <p:cNvSpPr/>
          <p:nvPr/>
        </p:nvSpPr>
        <p:spPr>
          <a:xfrm>
            <a:off x="5943600" y="3587267"/>
            <a:ext cx="10972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4600" b="1" dirty="0">
                <a:solidFill>
                  <a:srgbClr val="C73E3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4600" dirty="0"/>
          </a:p>
        </p:txBody>
      </p:sp>
      <p:sp>
        <p:nvSpPr>
          <p:cNvPr id="15" name="Text 12"/>
          <p:cNvSpPr/>
          <p:nvPr/>
        </p:nvSpPr>
        <p:spPr>
          <a:xfrm>
            <a:off x="6812280" y="3696995"/>
            <a:ext cx="1920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30000"/>
              </a:lnSpc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night to decide,</a:t>
            </a:r>
            <a:endParaRPr lang="en-US" sz="95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with lifelong consequences</a:t>
            </a:r>
            <a:endParaRPr lang="en-US" sz="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457200" y="43961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latin typeface="Georgia" pitchFamily="34" charset="0"/>
                <a:ea typeface="Georgia" pitchFamily="34" charset="-122"/>
                <a:cs typeface="Georgia" pitchFamily="34" charset="-120"/>
              </a:rPr>
              <a:t>A rigorous study of 851 young people.</a:t>
            </a:r>
            <a:endParaRPr lang="en-US" sz="3000" dirty="0"/>
          </a:p>
        </p:txBody>
      </p:sp>
      <p:sp>
        <p:nvSpPr>
          <p:cNvPr id="5" name="Text 3"/>
          <p:cNvSpPr/>
          <p:nvPr/>
        </p:nvSpPr>
        <p:spPr>
          <a:xfrm>
            <a:off x="457200" y="107969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150" i="1" dirty="0">
                <a:latin typeface="Georgia" pitchFamily="34" charset="0"/>
                <a:ea typeface="Georgia" pitchFamily="34" charset="-122"/>
                <a:cs typeface="Georgia" pitchFamily="34" charset="-120"/>
              </a:rPr>
              <a:t>To understand how widespread Adissa's situation truly is, the Miitchité project conducted a cross-sectional baseline study across the six communes of the Couffo department - capturing the lived realities of young people aged 18 to 24.</a:t>
            </a:r>
            <a:endParaRPr lang="en-US" sz="1150" dirty="0"/>
          </a:p>
        </p:txBody>
      </p:sp>
      <p:sp>
        <p:nvSpPr>
          <p:cNvPr id="6" name="Shape 4"/>
          <p:cNvSpPr/>
          <p:nvPr/>
        </p:nvSpPr>
        <p:spPr>
          <a:xfrm>
            <a:off x="457200" y="1856932"/>
            <a:ext cx="3977640" cy="1280160"/>
          </a:xfrm>
          <a:prstGeom prst="rect">
            <a:avLst/>
          </a:prstGeom>
          <a:solidFill>
            <a:srgbClr val="FAF7F2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457200" y="1856932"/>
            <a:ext cx="54864" cy="1280160"/>
          </a:xfrm>
          <a:prstGeom prst="rect">
            <a:avLst/>
          </a:prstGeom>
          <a:solidFill>
            <a:srgbClr val="C73E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640080" y="2021524"/>
            <a:ext cx="1371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200" b="1" dirty="0">
                <a:solidFill>
                  <a:srgbClr val="C73E3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851</a:t>
            </a:r>
            <a:endParaRPr lang="en-US" sz="4200" dirty="0"/>
          </a:p>
        </p:txBody>
      </p:sp>
      <p:sp>
        <p:nvSpPr>
          <p:cNvPr id="9" name="Text 7"/>
          <p:cNvSpPr/>
          <p:nvPr/>
        </p:nvSpPr>
        <p:spPr>
          <a:xfrm>
            <a:off x="640080" y="2698180"/>
            <a:ext cx="1691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Participants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2240280" y="2058100"/>
            <a:ext cx="210312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42000"/>
              </a:lnSpc>
              <a:buNone/>
            </a:pPr>
            <a:r>
              <a:rPr lang="en-US" sz="95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Students, apprentices, female vendors, and artisans, selected via a two-stage probabilistic sampling method.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4709160" y="1856932"/>
            <a:ext cx="3977640" cy="1280160"/>
          </a:xfrm>
          <a:prstGeom prst="rect">
            <a:avLst/>
          </a:prstGeom>
          <a:solidFill>
            <a:srgbClr val="FAF7F2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4709160" y="1856932"/>
            <a:ext cx="54864" cy="1280160"/>
          </a:xfrm>
          <a:prstGeom prst="rect">
            <a:avLst/>
          </a:prstGeom>
          <a:solidFill>
            <a:srgbClr val="C73E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4892040" y="2021524"/>
            <a:ext cx="1371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200" b="1" dirty="0">
                <a:solidFill>
                  <a:srgbClr val="C73E3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6</a:t>
            </a:r>
            <a:endParaRPr lang="en-US" sz="4200" dirty="0"/>
          </a:p>
        </p:txBody>
      </p:sp>
      <p:sp>
        <p:nvSpPr>
          <p:cNvPr id="14" name="Text 12"/>
          <p:cNvSpPr/>
          <p:nvPr/>
        </p:nvSpPr>
        <p:spPr>
          <a:xfrm>
            <a:off x="4892040" y="2698180"/>
            <a:ext cx="1691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Communes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6492240" y="2058100"/>
            <a:ext cx="210312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42000"/>
              </a:lnSpc>
              <a:buNone/>
            </a:pPr>
            <a:r>
              <a:rPr lang="en-US" sz="95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Coverage of the full Couffo department: Aplahoué, Djakotomey, Dogbo, Klouékanmè, Lalo, Toviklin.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457200" y="3319972"/>
            <a:ext cx="3977640" cy="1280160"/>
          </a:xfrm>
          <a:prstGeom prst="rect">
            <a:avLst/>
          </a:prstGeom>
          <a:solidFill>
            <a:srgbClr val="FAF7F2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457200" y="3319972"/>
            <a:ext cx="54864" cy="1280160"/>
          </a:xfrm>
          <a:prstGeom prst="rect">
            <a:avLst/>
          </a:prstGeom>
          <a:solidFill>
            <a:srgbClr val="C73E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640080" y="3484564"/>
            <a:ext cx="1371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200" b="1" dirty="0">
                <a:solidFill>
                  <a:srgbClr val="C73E3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4200" dirty="0"/>
          </a:p>
        </p:txBody>
      </p:sp>
      <p:sp>
        <p:nvSpPr>
          <p:cNvPr id="19" name="Text 17"/>
          <p:cNvSpPr/>
          <p:nvPr/>
        </p:nvSpPr>
        <p:spPr>
          <a:xfrm>
            <a:off x="640080" y="4161220"/>
            <a:ext cx="1691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Dimensions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2240280" y="3521140"/>
            <a:ext cx="210312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42000"/>
              </a:lnSpc>
              <a:buNone/>
            </a:pPr>
            <a:r>
              <a:rPr lang="en-US" sz="95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HIV/STI knowledge · prevention behaviours · negotiation power – </a:t>
            </a:r>
          </a:p>
          <a:p>
            <a:pPr marL="0" indent="0">
              <a:lnSpc>
                <a:spcPct val="142000"/>
              </a:lnSpc>
              <a:buNone/>
            </a:pPr>
            <a:r>
              <a:rPr lang="en-US" sz="95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grouped into 7 key variables.</a:t>
            </a:r>
            <a:endParaRPr lang="en-US" sz="950" dirty="0"/>
          </a:p>
        </p:txBody>
      </p:sp>
      <p:sp>
        <p:nvSpPr>
          <p:cNvPr id="21" name="Shape 19"/>
          <p:cNvSpPr/>
          <p:nvPr/>
        </p:nvSpPr>
        <p:spPr>
          <a:xfrm>
            <a:off x="4709160" y="3319972"/>
            <a:ext cx="3977640" cy="1280160"/>
          </a:xfrm>
          <a:prstGeom prst="rect">
            <a:avLst/>
          </a:prstGeom>
          <a:solidFill>
            <a:srgbClr val="FAF7F2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4709160" y="3319972"/>
            <a:ext cx="54864" cy="1280160"/>
          </a:xfrm>
          <a:prstGeom prst="rect">
            <a:avLst/>
          </a:prstGeom>
          <a:solidFill>
            <a:srgbClr val="C73E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5192" y="3594292"/>
            <a:ext cx="640080" cy="640080"/>
          </a:xfrm>
          <a:prstGeom prst="rect">
            <a:avLst/>
          </a:prstGeom>
        </p:spPr>
      </p:pic>
      <p:sp>
        <p:nvSpPr>
          <p:cNvPr id="24" name="Text 21"/>
          <p:cNvSpPr/>
          <p:nvPr/>
        </p:nvSpPr>
        <p:spPr>
          <a:xfrm>
            <a:off x="4892040" y="4203424"/>
            <a:ext cx="1691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Digital collection</a:t>
            </a:r>
            <a:endParaRPr lang="en-US" sz="1300" dirty="0"/>
          </a:p>
        </p:txBody>
      </p:sp>
      <p:sp>
        <p:nvSpPr>
          <p:cNvPr id="25" name="Text 22"/>
          <p:cNvSpPr/>
          <p:nvPr/>
        </p:nvSpPr>
        <p:spPr>
          <a:xfrm>
            <a:off x="6492240" y="3521140"/>
            <a:ext cx="210312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42000"/>
              </a:lnSpc>
              <a:buNone/>
            </a:pPr>
            <a:r>
              <a:rPr lang="en-US" sz="95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KoboCollect for collection. SPSS 27 for analysis — χ² tests and logistic regression (α = 5%).</a:t>
            </a:r>
            <a:endParaRPr lang="en-US" sz="9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457200" y="298938"/>
            <a:ext cx="8686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1F293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Not a knowledge gap. </a:t>
            </a:r>
            <a:r>
              <a:rPr lang="en-US" sz="3200" b="1" i="1" dirty="0">
                <a:solidFill>
                  <a:srgbClr val="C73E3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 power gap.</a:t>
            </a:r>
            <a:endParaRPr lang="en-US" sz="3200" dirty="0"/>
          </a:p>
        </p:txBody>
      </p:sp>
      <p:sp>
        <p:nvSpPr>
          <p:cNvPr id="5" name="Text 3"/>
          <p:cNvSpPr/>
          <p:nvPr/>
        </p:nvSpPr>
        <p:spPr>
          <a:xfrm>
            <a:off x="457200" y="939018"/>
            <a:ext cx="8686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latin typeface="Georgia" pitchFamily="34" charset="0"/>
                <a:ea typeface="Georgia" pitchFamily="34" charset="-122"/>
                <a:cs typeface="Georgia" pitchFamily="34" charset="-120"/>
              </a:rPr>
              <a:t>Universal knowledge. Unequal power.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57200" y="1441938"/>
            <a:ext cx="24688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kern="0" spc="3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KNOW HIV PREVENTION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640080" y="1716258"/>
            <a:ext cx="2103120" cy="2103120"/>
          </a:xfrm>
          <a:prstGeom prst="ellipse">
            <a:avLst/>
          </a:prstGeom>
          <a:solidFill>
            <a:srgbClr val="C73E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1645920" y="1716258"/>
            <a:ext cx="91440" cy="320040"/>
          </a:xfrm>
          <a:prstGeom prst="rect">
            <a:avLst/>
          </a:prstGeom>
          <a:solidFill>
            <a:srgbClr val="E5E7EB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960120" y="2036298"/>
            <a:ext cx="1463040" cy="146304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640080" y="1716258"/>
            <a:ext cx="210312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C73E3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99%</a:t>
            </a:r>
            <a:endParaRPr lang="en-US" sz="4800" dirty="0"/>
          </a:p>
        </p:txBody>
      </p:sp>
      <p:sp>
        <p:nvSpPr>
          <p:cNvPr id="11" name="Text 9"/>
          <p:cNvSpPr/>
          <p:nvPr/>
        </p:nvSpPr>
        <p:spPr>
          <a:xfrm>
            <a:off x="457200" y="3822898"/>
            <a:ext cx="24688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young people know</a:t>
            </a:r>
            <a:endParaRPr lang="en-US" sz="10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0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to prevent HIV and STIs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3246120" y="1441938"/>
            <a:ext cx="3474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b="1" kern="0" spc="3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BUT THE GENDER GAP IS WIDE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3246120" y="1752834"/>
            <a:ext cx="118872" cy="118872"/>
          </a:xfrm>
          <a:prstGeom prst="ellipse">
            <a:avLst/>
          </a:prstGeom>
          <a:solidFill>
            <a:srgbClr val="C73E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410712" y="1707114"/>
            <a:ext cx="914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Young women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4434840" y="1752834"/>
            <a:ext cx="118872" cy="118872"/>
          </a:xfrm>
          <a:prstGeom prst="ellipse">
            <a:avLst/>
          </a:prstGeom>
          <a:solidFill>
            <a:srgbClr val="2D4A5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599432" y="1707114"/>
            <a:ext cx="914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Young men</a:t>
            </a:r>
            <a:endParaRPr lang="en-US" sz="850" dirty="0"/>
          </a:p>
        </p:txBody>
      </p:sp>
      <p:sp>
        <p:nvSpPr>
          <p:cNvPr id="17" name="Text 15"/>
          <p:cNvSpPr/>
          <p:nvPr/>
        </p:nvSpPr>
        <p:spPr>
          <a:xfrm>
            <a:off x="3246120" y="2118594"/>
            <a:ext cx="1691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Currently use condoms</a:t>
            </a:r>
            <a:endParaRPr lang="en-US" sz="950" dirty="0"/>
          </a:p>
        </p:txBody>
      </p:sp>
      <p:sp>
        <p:nvSpPr>
          <p:cNvPr id="18" name="Shape 16"/>
          <p:cNvSpPr/>
          <p:nvPr/>
        </p:nvSpPr>
        <p:spPr>
          <a:xfrm>
            <a:off x="4937760" y="2155170"/>
            <a:ext cx="1417320" cy="118872"/>
          </a:xfrm>
          <a:prstGeom prst="rect">
            <a:avLst/>
          </a:prstGeom>
          <a:solidFill>
            <a:srgbClr val="F0EEEA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4937760" y="2155170"/>
            <a:ext cx="344409" cy="118872"/>
          </a:xfrm>
          <a:prstGeom prst="rect">
            <a:avLst/>
          </a:prstGeom>
          <a:solidFill>
            <a:srgbClr val="C73E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6409944" y="2118594"/>
            <a:ext cx="457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C73E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24.3%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4937760" y="2338050"/>
            <a:ext cx="1417320" cy="118872"/>
          </a:xfrm>
          <a:prstGeom prst="rect">
            <a:avLst/>
          </a:prstGeom>
          <a:solidFill>
            <a:srgbClr val="F0EEEA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4937760" y="2338050"/>
            <a:ext cx="738424" cy="118872"/>
          </a:xfrm>
          <a:prstGeom prst="rect">
            <a:avLst/>
          </a:prstGeom>
          <a:solidFill>
            <a:srgbClr val="2D4A5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6409944" y="2301474"/>
            <a:ext cx="457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2D4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52.1%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3246120" y="2685522"/>
            <a:ext cx="1691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Tested for HIV (past 12 months)</a:t>
            </a:r>
            <a:endParaRPr lang="en-US" sz="950" dirty="0"/>
          </a:p>
        </p:txBody>
      </p:sp>
      <p:sp>
        <p:nvSpPr>
          <p:cNvPr id="25" name="Shape 23"/>
          <p:cNvSpPr/>
          <p:nvPr/>
        </p:nvSpPr>
        <p:spPr>
          <a:xfrm>
            <a:off x="4937760" y="2722098"/>
            <a:ext cx="1417320" cy="118872"/>
          </a:xfrm>
          <a:prstGeom prst="rect">
            <a:avLst/>
          </a:prstGeom>
          <a:solidFill>
            <a:srgbClr val="F0EEEA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4937760" y="2722098"/>
            <a:ext cx="399684" cy="118872"/>
          </a:xfrm>
          <a:prstGeom prst="rect">
            <a:avLst/>
          </a:prstGeom>
          <a:solidFill>
            <a:srgbClr val="C73E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6409944" y="2685522"/>
            <a:ext cx="457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C73E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28.2%</a:t>
            </a:r>
            <a:endParaRPr lang="en-US" sz="900" dirty="0"/>
          </a:p>
        </p:txBody>
      </p:sp>
      <p:sp>
        <p:nvSpPr>
          <p:cNvPr id="28" name="Shape 26"/>
          <p:cNvSpPr/>
          <p:nvPr/>
        </p:nvSpPr>
        <p:spPr>
          <a:xfrm>
            <a:off x="4937760" y="2904978"/>
            <a:ext cx="1417320" cy="118872"/>
          </a:xfrm>
          <a:prstGeom prst="rect">
            <a:avLst/>
          </a:prstGeom>
          <a:solidFill>
            <a:srgbClr val="F0EEEA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9" name="Shape 27"/>
          <p:cNvSpPr/>
          <p:nvPr/>
        </p:nvSpPr>
        <p:spPr>
          <a:xfrm>
            <a:off x="4937760" y="2904978"/>
            <a:ext cx="581101" cy="118872"/>
          </a:xfrm>
          <a:prstGeom prst="rect">
            <a:avLst/>
          </a:prstGeom>
          <a:solidFill>
            <a:srgbClr val="2D4A5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6409944" y="2868402"/>
            <a:ext cx="457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2D4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41%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3246120" y="3252450"/>
            <a:ext cx="1691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Pressured into sex</a:t>
            </a:r>
            <a:endParaRPr lang="en-US" sz="950" dirty="0"/>
          </a:p>
        </p:txBody>
      </p:sp>
      <p:sp>
        <p:nvSpPr>
          <p:cNvPr id="32" name="Shape 30"/>
          <p:cNvSpPr/>
          <p:nvPr/>
        </p:nvSpPr>
        <p:spPr>
          <a:xfrm>
            <a:off x="4937760" y="3289026"/>
            <a:ext cx="1417320" cy="118872"/>
          </a:xfrm>
          <a:prstGeom prst="rect">
            <a:avLst/>
          </a:prstGeom>
          <a:solidFill>
            <a:srgbClr val="F0EEEA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3" name="Shape 31"/>
          <p:cNvSpPr/>
          <p:nvPr/>
        </p:nvSpPr>
        <p:spPr>
          <a:xfrm>
            <a:off x="4937760" y="3289026"/>
            <a:ext cx="136063" cy="118872"/>
          </a:xfrm>
          <a:prstGeom prst="rect">
            <a:avLst/>
          </a:prstGeom>
          <a:solidFill>
            <a:srgbClr val="C73E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6409944" y="3252450"/>
            <a:ext cx="457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C73E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9.6%</a:t>
            </a:r>
            <a:endParaRPr lang="en-US" sz="900" dirty="0"/>
          </a:p>
        </p:txBody>
      </p:sp>
      <p:sp>
        <p:nvSpPr>
          <p:cNvPr id="35" name="Shape 33"/>
          <p:cNvSpPr/>
          <p:nvPr/>
        </p:nvSpPr>
        <p:spPr>
          <a:xfrm>
            <a:off x="4937760" y="3471906"/>
            <a:ext cx="1417320" cy="118872"/>
          </a:xfrm>
          <a:prstGeom prst="rect">
            <a:avLst/>
          </a:prstGeom>
          <a:solidFill>
            <a:srgbClr val="F0EEEA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6" name="Shape 34"/>
          <p:cNvSpPr/>
          <p:nvPr/>
        </p:nvSpPr>
        <p:spPr>
          <a:xfrm>
            <a:off x="4937760" y="3471906"/>
            <a:ext cx="73701" cy="118872"/>
          </a:xfrm>
          <a:prstGeom prst="rect">
            <a:avLst/>
          </a:prstGeom>
          <a:solidFill>
            <a:srgbClr val="2D4A5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6409944" y="3435330"/>
            <a:ext cx="457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2D4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5.2%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3246120" y="3819378"/>
            <a:ext cx="1691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Able to refuse unprotected sex</a:t>
            </a:r>
            <a:endParaRPr lang="en-US" sz="950" dirty="0"/>
          </a:p>
        </p:txBody>
      </p:sp>
      <p:sp>
        <p:nvSpPr>
          <p:cNvPr id="39" name="Shape 37"/>
          <p:cNvSpPr/>
          <p:nvPr/>
        </p:nvSpPr>
        <p:spPr>
          <a:xfrm>
            <a:off x="4937760" y="3855954"/>
            <a:ext cx="1417320" cy="118872"/>
          </a:xfrm>
          <a:prstGeom prst="rect">
            <a:avLst/>
          </a:prstGeom>
          <a:solidFill>
            <a:srgbClr val="F0EEEA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0" name="Shape 38"/>
          <p:cNvSpPr/>
          <p:nvPr/>
        </p:nvSpPr>
        <p:spPr>
          <a:xfrm>
            <a:off x="4937760" y="3855954"/>
            <a:ext cx="928345" cy="118872"/>
          </a:xfrm>
          <a:prstGeom prst="rect">
            <a:avLst/>
          </a:prstGeom>
          <a:solidFill>
            <a:srgbClr val="C73E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6409944" y="3819378"/>
            <a:ext cx="457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C73E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65.5%</a:t>
            </a:r>
            <a:endParaRPr lang="en-US" sz="900" dirty="0"/>
          </a:p>
        </p:txBody>
      </p:sp>
      <p:sp>
        <p:nvSpPr>
          <p:cNvPr id="42" name="Shape 40"/>
          <p:cNvSpPr/>
          <p:nvPr/>
        </p:nvSpPr>
        <p:spPr>
          <a:xfrm>
            <a:off x="4937760" y="4038834"/>
            <a:ext cx="1417320" cy="118872"/>
          </a:xfrm>
          <a:prstGeom prst="rect">
            <a:avLst/>
          </a:prstGeom>
          <a:solidFill>
            <a:srgbClr val="F0EEEA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3" name="Shape 41"/>
          <p:cNvSpPr/>
          <p:nvPr/>
        </p:nvSpPr>
        <p:spPr>
          <a:xfrm>
            <a:off x="4937760" y="4038834"/>
            <a:ext cx="1043148" cy="118872"/>
          </a:xfrm>
          <a:prstGeom prst="rect">
            <a:avLst/>
          </a:prstGeom>
          <a:solidFill>
            <a:srgbClr val="2D4A5C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6409944" y="4002258"/>
            <a:ext cx="457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2D4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73.6%</a:t>
            </a:r>
            <a:endParaRPr lang="en-US" sz="900" dirty="0"/>
          </a:p>
        </p:txBody>
      </p:sp>
      <p:sp>
        <p:nvSpPr>
          <p:cNvPr id="45" name="Text 43"/>
          <p:cNvSpPr/>
          <p:nvPr/>
        </p:nvSpPr>
        <p:spPr>
          <a:xfrm>
            <a:off x="6949440" y="1441938"/>
            <a:ext cx="19202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kern="0" spc="3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POWER TO REFUSE</a:t>
            </a:r>
            <a:endParaRPr lang="en-US" sz="900" dirty="0"/>
          </a:p>
        </p:txBody>
      </p:sp>
      <p:pic>
        <p:nvPicPr>
          <p:cNvPr id="4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8624" y="1807698"/>
            <a:ext cx="384048" cy="384048"/>
          </a:xfrm>
          <a:prstGeom prst="rect">
            <a:avLst/>
          </a:prstGeom>
        </p:spPr>
      </p:pic>
      <p:pic>
        <p:nvPicPr>
          <p:cNvPr id="4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7536" y="1807698"/>
            <a:ext cx="384048" cy="384048"/>
          </a:xfrm>
          <a:prstGeom prst="rect">
            <a:avLst/>
          </a:prstGeom>
        </p:spPr>
      </p:pic>
      <p:pic>
        <p:nvPicPr>
          <p:cNvPr id="48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6448" y="1807698"/>
            <a:ext cx="384048" cy="384048"/>
          </a:xfrm>
          <a:prstGeom prst="rect">
            <a:avLst/>
          </a:prstGeom>
        </p:spPr>
      </p:pic>
      <p:pic>
        <p:nvPicPr>
          <p:cNvPr id="49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8624" y="2246610"/>
            <a:ext cx="384048" cy="384048"/>
          </a:xfrm>
          <a:prstGeom prst="rect">
            <a:avLst/>
          </a:prstGeom>
        </p:spPr>
      </p:pic>
      <p:pic>
        <p:nvPicPr>
          <p:cNvPr id="50" name="Image 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7536" y="2246610"/>
            <a:ext cx="384048" cy="384048"/>
          </a:xfrm>
          <a:prstGeom prst="rect">
            <a:avLst/>
          </a:prstGeom>
        </p:spPr>
      </p:pic>
      <p:pic>
        <p:nvPicPr>
          <p:cNvPr id="51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6448" y="2246610"/>
            <a:ext cx="384048" cy="384048"/>
          </a:xfrm>
          <a:prstGeom prst="rect">
            <a:avLst/>
          </a:prstGeom>
        </p:spPr>
      </p:pic>
      <p:pic>
        <p:nvPicPr>
          <p:cNvPr id="52" name="Image 6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8624" y="2685522"/>
            <a:ext cx="384048" cy="384048"/>
          </a:xfrm>
          <a:prstGeom prst="rect">
            <a:avLst/>
          </a:prstGeom>
        </p:spPr>
      </p:pic>
      <p:pic>
        <p:nvPicPr>
          <p:cNvPr id="53" name="Image 7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7536" y="2685522"/>
            <a:ext cx="384048" cy="384048"/>
          </a:xfrm>
          <a:prstGeom prst="rect">
            <a:avLst/>
          </a:prstGeom>
        </p:spPr>
      </p:pic>
      <p:pic>
        <p:nvPicPr>
          <p:cNvPr id="54" name="Image 8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6448" y="2685522"/>
            <a:ext cx="384048" cy="384048"/>
          </a:xfrm>
          <a:prstGeom prst="rect">
            <a:avLst/>
          </a:prstGeom>
        </p:spPr>
      </p:pic>
      <p:sp>
        <p:nvSpPr>
          <p:cNvPr id="55" name="Text 44"/>
          <p:cNvSpPr/>
          <p:nvPr/>
        </p:nvSpPr>
        <p:spPr>
          <a:xfrm>
            <a:off x="6949440" y="3115290"/>
            <a:ext cx="1920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C73E3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 in 3</a:t>
            </a:r>
            <a:endParaRPr lang="en-US" sz="3000" dirty="0"/>
          </a:p>
        </p:txBody>
      </p:sp>
      <p:sp>
        <p:nvSpPr>
          <p:cNvPr id="56" name="Text 45"/>
          <p:cNvSpPr/>
          <p:nvPr/>
        </p:nvSpPr>
        <p:spPr>
          <a:xfrm>
            <a:off x="6949440" y="3636498"/>
            <a:ext cx="1920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95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young women fear consequences</a:t>
            </a:r>
            <a:endParaRPr lang="en-US" sz="95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95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refusing sex</a:t>
            </a:r>
            <a:endParaRPr lang="en-US" sz="950" dirty="0"/>
          </a:p>
        </p:txBody>
      </p:sp>
      <p:sp>
        <p:nvSpPr>
          <p:cNvPr id="57" name="Text 46"/>
          <p:cNvSpPr/>
          <p:nvPr/>
        </p:nvSpPr>
        <p:spPr>
          <a:xfrm>
            <a:off x="457200" y="4368018"/>
            <a:ext cx="8229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All gender differences are statistically significant (χ², p &lt; 0.05).</a:t>
            </a:r>
            <a:endParaRPr lang="en-US" sz="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223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"/>
          </a:xfrm>
          <a:prstGeom prst="rect">
            <a:avLst/>
          </a:prstGeom>
          <a:solidFill>
            <a:srgbClr val="C99B3D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457200" y="36576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400" dirty="0">
                <a:solidFill>
                  <a:srgbClr val="C99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THE EVIDENCE ASKS OF US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57200" y="713232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i="1" dirty="0">
                <a:solidFill>
                  <a:srgbClr val="94A3B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Knowledge is not enough.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457200" y="1207008"/>
            <a:ext cx="8229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3000" b="1" dirty="0">
                <a:solidFill>
                  <a:srgbClr val="F4F1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Give young girls the power to </a:t>
            </a:r>
            <a:r>
              <a:rPr lang="en-US" sz="3000" b="1" i="1" dirty="0">
                <a:solidFill>
                  <a:srgbClr val="C73E3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act</a:t>
            </a:r>
            <a:r>
              <a:rPr lang="en-US" sz="3000" b="1" dirty="0">
                <a:solidFill>
                  <a:srgbClr val="F4F1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, to </a:t>
            </a:r>
            <a:r>
              <a:rPr lang="en-US" sz="3000" b="1" i="1" dirty="0">
                <a:solidFill>
                  <a:srgbClr val="C73E3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decide</a:t>
            </a:r>
            <a:r>
              <a:rPr lang="en-US" sz="3000" b="1" dirty="0">
                <a:solidFill>
                  <a:srgbClr val="F4F1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, and to </a:t>
            </a:r>
            <a:r>
              <a:rPr lang="en-US" sz="3000" b="1" i="1" dirty="0">
                <a:solidFill>
                  <a:srgbClr val="C73E3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protect themselves</a:t>
            </a:r>
            <a:r>
              <a:rPr lang="en-US" sz="3000" b="1" dirty="0">
                <a:solidFill>
                  <a:srgbClr val="F4F1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.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457200" y="2670048"/>
            <a:ext cx="82296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42000"/>
              </a:lnSpc>
              <a:buNone/>
            </a:pPr>
            <a:r>
              <a:rPr lang="en-US" sz="1150" dirty="0">
                <a:solidFill>
                  <a:srgbClr val="F4F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Adissa's story reminds us that HIV prevention among youth cannot rely on information campaigns alone. Young people - especially girls - also need structural support, economic protection, and the power to make safe decisions about their health and future.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457200" y="3749040"/>
            <a:ext cx="2651760" cy="1188720"/>
          </a:xfrm>
          <a:prstGeom prst="rect">
            <a:avLst/>
          </a:prstGeom>
          <a:solidFill>
            <a:srgbClr val="1F355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457200" y="3749040"/>
            <a:ext cx="2651760" cy="36576"/>
          </a:xfrm>
          <a:prstGeom prst="rect">
            <a:avLst/>
          </a:prstGeom>
          <a:solidFill>
            <a:srgbClr val="C99B3D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92" y="3913632"/>
            <a:ext cx="256032" cy="256032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2606040" y="3886200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C99B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01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621792" y="4224528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4F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 findings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621792" y="4498848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8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Disseminate results to local NGOs and health-program designers across Couffo.</a:t>
            </a:r>
            <a:endParaRPr lang="en-US" sz="850" dirty="0"/>
          </a:p>
        </p:txBody>
      </p:sp>
      <p:sp>
        <p:nvSpPr>
          <p:cNvPr id="13" name="Shape 10"/>
          <p:cNvSpPr/>
          <p:nvPr/>
        </p:nvSpPr>
        <p:spPr>
          <a:xfrm>
            <a:off x="3246120" y="3749040"/>
            <a:ext cx="2651760" cy="1188720"/>
          </a:xfrm>
          <a:prstGeom prst="rect">
            <a:avLst/>
          </a:prstGeom>
          <a:solidFill>
            <a:srgbClr val="1F355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4" name="Shape 11"/>
          <p:cNvSpPr/>
          <p:nvPr/>
        </p:nvSpPr>
        <p:spPr>
          <a:xfrm>
            <a:off x="3246120" y="3749040"/>
            <a:ext cx="2651760" cy="36576"/>
          </a:xfrm>
          <a:prstGeom prst="rect">
            <a:avLst/>
          </a:prstGeom>
          <a:solidFill>
            <a:srgbClr val="C99B3D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0712" y="3913632"/>
            <a:ext cx="256032" cy="256032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5394960" y="3886200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C99B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02</a:t>
            </a:r>
            <a:endParaRPr lang="en-US" sz="1100" dirty="0"/>
          </a:p>
        </p:txBody>
      </p:sp>
      <p:sp>
        <p:nvSpPr>
          <p:cNvPr id="17" name="Text 13"/>
          <p:cNvSpPr/>
          <p:nvPr/>
        </p:nvSpPr>
        <p:spPr>
          <a:xfrm>
            <a:off x="3410712" y="4224528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4F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Adapt interventions</a:t>
            </a:r>
            <a:endParaRPr lang="en-US" sz="1300" dirty="0"/>
          </a:p>
        </p:txBody>
      </p:sp>
      <p:sp>
        <p:nvSpPr>
          <p:cNvPr id="18" name="Text 14"/>
          <p:cNvSpPr/>
          <p:nvPr/>
        </p:nvSpPr>
        <p:spPr>
          <a:xfrm>
            <a:off x="3410712" y="4498848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8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Move from information-only programs to power-building and economic-support approaches.</a:t>
            </a:r>
            <a:endParaRPr lang="en-US" sz="850" dirty="0"/>
          </a:p>
        </p:txBody>
      </p:sp>
      <p:sp>
        <p:nvSpPr>
          <p:cNvPr id="19" name="Shape 15"/>
          <p:cNvSpPr/>
          <p:nvPr/>
        </p:nvSpPr>
        <p:spPr>
          <a:xfrm>
            <a:off x="6035040" y="3749040"/>
            <a:ext cx="2651760" cy="1188720"/>
          </a:xfrm>
          <a:prstGeom prst="rect">
            <a:avLst/>
          </a:prstGeom>
          <a:solidFill>
            <a:srgbClr val="1F355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0" name="Shape 16"/>
          <p:cNvSpPr/>
          <p:nvPr/>
        </p:nvSpPr>
        <p:spPr>
          <a:xfrm>
            <a:off x="6035040" y="3749040"/>
            <a:ext cx="2651760" cy="36576"/>
          </a:xfrm>
          <a:prstGeom prst="rect">
            <a:avLst/>
          </a:prstGeom>
          <a:solidFill>
            <a:srgbClr val="C99B3D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9632" y="3913632"/>
            <a:ext cx="256032" cy="256032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8183880" y="3886200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C99B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03</a:t>
            </a:r>
            <a:endParaRPr lang="en-US" sz="1100" dirty="0"/>
          </a:p>
        </p:txBody>
      </p:sp>
      <p:sp>
        <p:nvSpPr>
          <p:cNvPr id="23" name="Text 18"/>
          <p:cNvSpPr/>
          <p:nvPr/>
        </p:nvSpPr>
        <p:spPr>
          <a:xfrm>
            <a:off x="6199632" y="4224528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4F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 together</a:t>
            </a:r>
            <a:endParaRPr lang="en-US" sz="1300" dirty="0"/>
          </a:p>
        </p:txBody>
      </p:sp>
      <p:sp>
        <p:nvSpPr>
          <p:cNvPr id="24" name="Text 19"/>
          <p:cNvSpPr/>
          <p:nvPr/>
        </p:nvSpPr>
        <p:spPr>
          <a:xfrm>
            <a:off x="6199632" y="4498848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8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Consortium OSV · GRAFED · </a:t>
            </a:r>
            <a:r>
              <a:rPr lang="en-US" sz="85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ROAJELF - Miitchité </a:t>
            </a:r>
            <a:r>
              <a:rPr lang="en-US" sz="8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Project, AFD and other actors.</a:t>
            </a:r>
            <a:endParaRPr lang="en-US" sz="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511</Words>
  <Application>Microsoft Office PowerPoint</Application>
  <PresentationFormat>Affichage à l'écran (16:9)</PresentationFormat>
  <Paragraphs>77</Paragraphs>
  <Slides>5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Georgia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Benin, why are young women still more at risk?</dc:title>
  <dc:subject>PptxGenJS Presentation</dc:subject>
  <dc:creator>Projet Miitchité</dc:creator>
  <cp:lastModifiedBy>Josephat AVOCE</cp:lastModifiedBy>
  <cp:revision>5</cp:revision>
  <dcterms:created xsi:type="dcterms:W3CDTF">2026-05-19T13:21:02Z</dcterms:created>
  <dcterms:modified xsi:type="dcterms:W3CDTF">2026-05-19T13:39:46Z</dcterms:modified>
</cp:coreProperties>
</file>