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7"/>
  </p:notesMasterIdLst>
  <p:sldIdLst>
    <p:sldId id="256" r:id="rId2"/>
    <p:sldId id="260" r:id="rId3"/>
    <p:sldId id="257" r:id="rId4"/>
    <p:sldId id="258" r:id="rId5"/>
    <p:sldId id="259" r:id="rId6"/>
  </p:sldIdLst>
  <p:sldSz cx="9144000" cy="5143500" type="screen16x9"/>
  <p:notesSz cx="5143500" cy="9144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11"/>
    <p:restoredTop sz="94610"/>
  </p:normalViewPr>
  <p:slideViewPr>
    <p:cSldViewPr snapToGrid="0" snapToObjects="1">
      <p:cViewPr>
        <p:scale>
          <a:sx n="96" d="100"/>
          <a:sy n="96" d="100"/>
        </p:scale>
        <p:origin x="23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611800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7910302-D94E-1F38-8F82-EAAF5DE2D10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AA06965-73B0-BAFC-5B2A-1C90AB8D324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DC380AC-33DD-DF78-94BE-1E76A9925F1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43188C3-AB1B-D00E-F848-72EB0C2C5F2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645397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0A2D6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320040" cy="5143500"/>
          </a:xfrm>
          <a:prstGeom prst="rect">
            <a:avLst/>
          </a:prstGeom>
          <a:solidFill>
            <a:srgbClr val="1E88E5"/>
          </a:solidFill>
          <a:ln w="12700">
            <a:solidFill>
              <a:srgbClr val="1E88E5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3" name="Shape 1"/>
          <p:cNvSpPr/>
          <p:nvPr/>
        </p:nvSpPr>
        <p:spPr>
          <a:xfrm>
            <a:off x="7498080" y="-822960"/>
            <a:ext cx="2560320" cy="2560320"/>
          </a:xfrm>
          <a:prstGeom prst="ellipse">
            <a:avLst/>
          </a:prstGeom>
          <a:solidFill>
            <a:srgbClr val="1565C0">
              <a:alpha val="40000"/>
            </a:srgbClr>
          </a:solidFill>
          <a:ln w="12700">
            <a:solidFill>
              <a:srgbClr val="1565C0">
                <a:alpha val="40000"/>
              </a:srgbClr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4" name="Shape 2"/>
          <p:cNvSpPr/>
          <p:nvPr/>
        </p:nvSpPr>
        <p:spPr>
          <a:xfrm>
            <a:off x="8046720" y="-365760"/>
            <a:ext cx="1828800" cy="1828800"/>
          </a:xfrm>
          <a:prstGeom prst="ellipse">
            <a:avLst/>
          </a:prstGeom>
          <a:solidFill>
            <a:srgbClr val="1E88E5">
              <a:alpha val="50000"/>
            </a:srgbClr>
          </a:solidFill>
          <a:ln w="12700">
            <a:solidFill>
              <a:srgbClr val="1E88E5">
                <a:alpha val="50000"/>
              </a:srgbClr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5" name="Shape 3"/>
          <p:cNvSpPr/>
          <p:nvPr/>
        </p:nvSpPr>
        <p:spPr>
          <a:xfrm>
            <a:off x="548640" y="274320"/>
            <a:ext cx="3840480" cy="384048"/>
          </a:xfrm>
          <a:prstGeom prst="roundRect">
            <a:avLst>
              <a:gd name="adj" fmla="val 23810"/>
            </a:avLst>
          </a:prstGeom>
          <a:solidFill>
            <a:srgbClr val="1E88E5"/>
          </a:solidFill>
          <a:ln w="12700">
            <a:solidFill>
              <a:srgbClr val="1E88E5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6" name="Text 4"/>
          <p:cNvSpPr/>
          <p:nvPr/>
        </p:nvSpPr>
        <p:spPr>
          <a:xfrm>
            <a:off x="548640" y="274320"/>
            <a:ext cx="384048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400" dirty="0">
                <a:solidFill>
                  <a:srgbClr val="FFFFFF"/>
                </a:solidFill>
              </a:rPr>
              <a:t>2026 Manuscript Hub Academy Virtual Conference</a:t>
            </a:r>
            <a:endParaRPr lang="en-US" sz="1400" dirty="0"/>
          </a:p>
        </p:txBody>
      </p:sp>
      <p:sp>
        <p:nvSpPr>
          <p:cNvPr id="7" name="Text 5"/>
          <p:cNvSpPr/>
          <p:nvPr/>
        </p:nvSpPr>
        <p:spPr>
          <a:xfrm>
            <a:off x="548640" y="914400"/>
            <a:ext cx="7863840" cy="18288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 algn="l">
              <a:buNone/>
            </a:pPr>
            <a:r>
              <a:rPr lang="en-US" sz="36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Vital Signs Assessment</a:t>
            </a:r>
            <a:endParaRPr lang="en-US" sz="3600" dirty="0"/>
          </a:p>
          <a:p>
            <a:pPr marL="0" indent="0" algn="l">
              <a:buNone/>
            </a:pPr>
            <a:r>
              <a:rPr lang="en-US" sz="36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Among Medical Students in Nigeria:</a:t>
            </a:r>
            <a:endParaRPr lang="en-US" sz="3600" dirty="0"/>
          </a:p>
          <a:p>
            <a:pPr marL="0" indent="0" algn="l">
              <a:buNone/>
            </a:pPr>
            <a:r>
              <a:rPr lang="en-US" sz="36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Knowledge, Attitude &amp; Practice</a:t>
            </a:r>
            <a:endParaRPr lang="en-US" sz="3600" dirty="0"/>
          </a:p>
        </p:txBody>
      </p:sp>
      <p:sp>
        <p:nvSpPr>
          <p:cNvPr id="8" name="Shape 6"/>
          <p:cNvSpPr/>
          <p:nvPr/>
        </p:nvSpPr>
        <p:spPr>
          <a:xfrm>
            <a:off x="548640" y="2880360"/>
            <a:ext cx="5029200" cy="45720"/>
          </a:xfrm>
          <a:prstGeom prst="rect">
            <a:avLst/>
          </a:prstGeom>
          <a:solidFill>
            <a:srgbClr val="42A5F5"/>
          </a:solidFill>
          <a:ln w="12700">
            <a:solidFill>
              <a:srgbClr val="42A5F5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9" name="Text 7"/>
          <p:cNvSpPr/>
          <p:nvPr/>
        </p:nvSpPr>
        <p:spPr>
          <a:xfrm>
            <a:off x="548640" y="3063240"/>
            <a:ext cx="731520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l">
              <a:buNone/>
            </a:pPr>
            <a:r>
              <a:rPr lang="en-US" sz="1600" dirty="0">
                <a:solidFill>
                  <a:srgbClr val="42A5F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Amir Yahaya et al. | Internal Medicine Interest Group of Nigeria</a:t>
            </a:r>
            <a:endParaRPr lang="en-US" sz="1600" dirty="0"/>
          </a:p>
        </p:txBody>
      </p:sp>
      <p:sp>
        <p:nvSpPr>
          <p:cNvPr id="10" name="Text 8"/>
          <p:cNvSpPr/>
          <p:nvPr/>
        </p:nvSpPr>
        <p:spPr>
          <a:xfrm>
            <a:off x="548640" y="3429000"/>
            <a:ext cx="822960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r>
              <a:rPr lang="en-US" sz="1400" dirty="0">
                <a:solidFill>
                  <a:srgbClr val="90A4A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Nationwide Cross-Sectional Pilot Survey •  Abstract 26001 •  20</a:t>
            </a:r>
            <a:r>
              <a:rPr lang="en-US" sz="1400" baseline="30000" dirty="0">
                <a:solidFill>
                  <a:srgbClr val="90A4A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</a:t>
            </a:r>
            <a:r>
              <a:rPr lang="en-US" sz="1400" dirty="0">
                <a:solidFill>
                  <a:srgbClr val="90A4A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May 2025</a:t>
            </a:r>
          </a:p>
        </p:txBody>
      </p:sp>
      <p:sp>
        <p:nvSpPr>
          <p:cNvPr id="12" name="Text 10"/>
          <p:cNvSpPr/>
          <p:nvPr/>
        </p:nvSpPr>
        <p:spPr>
          <a:xfrm>
            <a:off x="640080" y="3977640"/>
            <a:ext cx="8046720" cy="7772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l">
              <a:buNone/>
            </a:pPr>
            <a:endParaRPr lang="en-US" sz="11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8A79056-F7DB-3A9D-B09E-07DF35CB4A3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>
            <a:extLst>
              <a:ext uri="{FF2B5EF4-FFF2-40B4-BE49-F238E27FC236}">
                <a16:creationId xmlns:a16="http://schemas.microsoft.com/office/drawing/2014/main" id="{E913F30D-C849-AFB4-7FF5-C253E6D4CD74}"/>
              </a:ext>
            </a:extLst>
          </p:cNvPr>
          <p:cNvSpPr/>
          <p:nvPr/>
        </p:nvSpPr>
        <p:spPr>
          <a:xfrm>
            <a:off x="0" y="0"/>
            <a:ext cx="320040" cy="5143500"/>
          </a:xfrm>
          <a:prstGeom prst="rect">
            <a:avLst/>
          </a:prstGeom>
          <a:solidFill>
            <a:srgbClr val="0A2D6E"/>
          </a:solidFill>
          <a:ln w="12700">
            <a:solidFill>
              <a:srgbClr val="0A2D6E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4" name="Text 2">
            <a:extLst>
              <a:ext uri="{FF2B5EF4-FFF2-40B4-BE49-F238E27FC236}">
                <a16:creationId xmlns:a16="http://schemas.microsoft.com/office/drawing/2014/main" id="{4A24C9C1-3898-3443-A8F6-4CFED955E174}"/>
              </a:ext>
            </a:extLst>
          </p:cNvPr>
          <p:cNvSpPr/>
          <p:nvPr/>
        </p:nvSpPr>
        <p:spPr>
          <a:xfrm>
            <a:off x="457200" y="0"/>
            <a:ext cx="8229600" cy="6858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endParaRPr lang="en-US" sz="2200" dirty="0"/>
          </a:p>
        </p:txBody>
      </p:sp>
      <p:sp>
        <p:nvSpPr>
          <p:cNvPr id="6" name="Text 4">
            <a:extLst>
              <a:ext uri="{FF2B5EF4-FFF2-40B4-BE49-F238E27FC236}">
                <a16:creationId xmlns:a16="http://schemas.microsoft.com/office/drawing/2014/main" id="{41FA026B-A6C7-05AC-5164-1239E972C5F7}"/>
              </a:ext>
            </a:extLst>
          </p:cNvPr>
          <p:cNvSpPr/>
          <p:nvPr/>
        </p:nvSpPr>
        <p:spPr>
          <a:xfrm>
            <a:off x="502920" y="822960"/>
            <a:ext cx="402336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1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PROBLEM &amp; GAP  (60 sec)</a:t>
            </a:r>
            <a:endParaRPr lang="en-US" sz="1100" dirty="0"/>
          </a:p>
        </p:txBody>
      </p:sp>
      <p:sp>
        <p:nvSpPr>
          <p:cNvPr id="8" name="Text 6">
            <a:extLst>
              <a:ext uri="{FF2B5EF4-FFF2-40B4-BE49-F238E27FC236}">
                <a16:creationId xmlns:a16="http://schemas.microsoft.com/office/drawing/2014/main" id="{4052300A-8D0F-C469-88CC-4310E9FAF901}"/>
              </a:ext>
            </a:extLst>
          </p:cNvPr>
          <p:cNvSpPr/>
          <p:nvPr/>
        </p:nvSpPr>
        <p:spPr>
          <a:xfrm>
            <a:off x="502920" y="1325880"/>
            <a:ext cx="32004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endParaRPr lang="en-US" sz="1100" dirty="0"/>
          </a:p>
        </p:txBody>
      </p:sp>
      <p:sp>
        <p:nvSpPr>
          <p:cNvPr id="14" name="Text 12">
            <a:extLst>
              <a:ext uri="{FF2B5EF4-FFF2-40B4-BE49-F238E27FC236}">
                <a16:creationId xmlns:a16="http://schemas.microsoft.com/office/drawing/2014/main" id="{93FBBDCC-06E2-C3F9-3B10-584F3EFF1E6C}"/>
              </a:ext>
            </a:extLst>
          </p:cNvPr>
          <p:cNvSpPr/>
          <p:nvPr/>
        </p:nvSpPr>
        <p:spPr>
          <a:xfrm>
            <a:off x="502920" y="2606040"/>
            <a:ext cx="32004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endParaRPr lang="en-US" sz="1100" dirty="0"/>
          </a:p>
        </p:txBody>
      </p:sp>
      <p:sp>
        <p:nvSpPr>
          <p:cNvPr id="17" name="Text 15">
            <a:extLst>
              <a:ext uri="{FF2B5EF4-FFF2-40B4-BE49-F238E27FC236}">
                <a16:creationId xmlns:a16="http://schemas.microsoft.com/office/drawing/2014/main" id="{76309FF0-7ACE-57B4-CBAF-B9F610165CFD}"/>
              </a:ext>
            </a:extLst>
          </p:cNvPr>
          <p:cNvSpPr/>
          <p:nvPr/>
        </p:nvSpPr>
        <p:spPr>
          <a:xfrm>
            <a:off x="4754880" y="822960"/>
            <a:ext cx="411480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1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METHODS  (30 sec)</a:t>
            </a:r>
            <a:endParaRPr lang="en-US" sz="1100" dirty="0"/>
          </a:p>
        </p:txBody>
      </p:sp>
      <p:sp>
        <p:nvSpPr>
          <p:cNvPr id="24" name="Text 22">
            <a:extLst>
              <a:ext uri="{FF2B5EF4-FFF2-40B4-BE49-F238E27FC236}">
                <a16:creationId xmlns:a16="http://schemas.microsoft.com/office/drawing/2014/main" id="{AF7096C6-7101-3DE2-7A92-3742B55E2167}"/>
              </a:ext>
            </a:extLst>
          </p:cNvPr>
          <p:cNvSpPr/>
          <p:nvPr/>
        </p:nvSpPr>
        <p:spPr>
          <a:xfrm>
            <a:off x="457200" y="4617720"/>
            <a:ext cx="8412480" cy="502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endParaRPr lang="en-US" sz="1200" dirty="0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FD84F3AA-4F67-39F2-88D2-F82F5ED07879}"/>
              </a:ext>
            </a:extLst>
          </p:cNvPr>
          <p:cNvSpPr txBox="1"/>
          <p:nvPr/>
        </p:nvSpPr>
        <p:spPr>
          <a:xfrm>
            <a:off x="1523069" y="1255282"/>
            <a:ext cx="6463621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 algn="l">
              <a:buNone/>
            </a:pPr>
            <a:r>
              <a:rPr lang="en-US" sz="2400" i="1" dirty="0">
                <a:latin typeface="Calibri" pitchFamily="34" charset="0"/>
                <a:ea typeface="Calibri" pitchFamily="34" charset="-122"/>
                <a:cs typeface="Calibri" pitchFamily="34" charset="-120"/>
              </a:rPr>
              <a:t>Nigeria produces thousands of doctors yearly –</a:t>
            </a:r>
          </a:p>
          <a:p>
            <a:pPr marL="0" indent="0" algn="l">
              <a:buNone/>
            </a:pPr>
            <a:r>
              <a:rPr lang="en-US" sz="2400" i="1" dirty="0">
                <a:latin typeface="Calibri" pitchFamily="34" charset="0"/>
                <a:ea typeface="Calibri" pitchFamily="34" charset="-122"/>
                <a:cs typeface="Calibri" pitchFamily="34" charset="-120"/>
              </a:rPr>
              <a:t> yet most clinical students learn vital signs by tradition; “The way it has been done”, not by training. </a:t>
            </a:r>
          </a:p>
          <a:p>
            <a:pPr marL="0" indent="0" algn="l">
              <a:buNone/>
            </a:pPr>
            <a:endParaRPr lang="en-US" sz="2400" i="1" dirty="0">
              <a:latin typeface="Calibri" pitchFamily="34" charset="0"/>
              <a:ea typeface="Calibri" pitchFamily="34" charset="-122"/>
              <a:cs typeface="Calibri" pitchFamily="34" charset="-120"/>
            </a:endParaRPr>
          </a:p>
          <a:p>
            <a:pPr marL="0" indent="0" algn="l">
              <a:buNone/>
            </a:pPr>
            <a:r>
              <a:rPr lang="en-US" sz="2400" i="1" dirty="0">
                <a:latin typeface="Calibri" pitchFamily="34" charset="0"/>
                <a:ea typeface="Calibri" pitchFamily="34" charset="-122"/>
                <a:cs typeface="Calibri" pitchFamily="34" charset="-120"/>
              </a:rPr>
              <a:t>Are we graduating observers or practitioners?</a:t>
            </a:r>
          </a:p>
        </p:txBody>
      </p:sp>
    </p:spTree>
    <p:extLst>
      <p:ext uri="{BB962C8B-B14F-4D97-AF65-F5344CB8AC3E}">
        <p14:creationId xmlns:p14="http://schemas.microsoft.com/office/powerpoint/2010/main" val="309708267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320040" cy="5143500"/>
          </a:xfrm>
          <a:prstGeom prst="rect">
            <a:avLst/>
          </a:prstGeom>
          <a:solidFill>
            <a:srgbClr val="0A2D6E"/>
          </a:solidFill>
          <a:ln w="12700">
            <a:solidFill>
              <a:srgbClr val="0A2D6E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3" name="Shape 1"/>
          <p:cNvSpPr/>
          <p:nvPr/>
        </p:nvSpPr>
        <p:spPr>
          <a:xfrm>
            <a:off x="320040" y="0"/>
            <a:ext cx="8823960" cy="685800"/>
          </a:xfrm>
          <a:prstGeom prst="rect">
            <a:avLst/>
          </a:prstGeom>
          <a:solidFill>
            <a:srgbClr val="F0F4FA"/>
          </a:solidFill>
          <a:ln w="12700">
            <a:solidFill>
              <a:srgbClr val="F0F4FA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4" name="Text 2"/>
          <p:cNvSpPr/>
          <p:nvPr/>
        </p:nvSpPr>
        <p:spPr>
          <a:xfrm>
            <a:off x="457200" y="0"/>
            <a:ext cx="8229600" cy="6858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2200" b="1" dirty="0">
                <a:solidFill>
                  <a:srgbClr val="0A2D6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 Problem &amp; How We Looked</a:t>
            </a:r>
            <a:endParaRPr lang="en-US" sz="2200" dirty="0"/>
          </a:p>
        </p:txBody>
      </p:sp>
      <p:sp>
        <p:nvSpPr>
          <p:cNvPr id="5" name="Shape 3"/>
          <p:cNvSpPr/>
          <p:nvPr/>
        </p:nvSpPr>
        <p:spPr>
          <a:xfrm>
            <a:off x="502920" y="822960"/>
            <a:ext cx="4023360" cy="347472"/>
          </a:xfrm>
          <a:prstGeom prst="rect">
            <a:avLst/>
          </a:prstGeom>
          <a:solidFill>
            <a:srgbClr val="0A2D6E"/>
          </a:solidFill>
          <a:ln w="12700">
            <a:solidFill>
              <a:srgbClr val="0A2D6E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6" name="Text 4"/>
          <p:cNvSpPr/>
          <p:nvPr/>
        </p:nvSpPr>
        <p:spPr>
          <a:xfrm>
            <a:off x="502920" y="822960"/>
            <a:ext cx="402336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PROBLEM &amp; GAP </a:t>
            </a:r>
            <a:endParaRPr lang="en-US" dirty="0"/>
          </a:p>
        </p:txBody>
      </p:sp>
      <p:sp>
        <p:nvSpPr>
          <p:cNvPr id="7" name="Shape 5"/>
          <p:cNvSpPr/>
          <p:nvPr/>
        </p:nvSpPr>
        <p:spPr>
          <a:xfrm>
            <a:off x="502920" y="1325880"/>
            <a:ext cx="320040" cy="320040"/>
          </a:xfrm>
          <a:prstGeom prst="ellipse">
            <a:avLst/>
          </a:prstGeom>
          <a:solidFill>
            <a:srgbClr val="42A5F5"/>
          </a:solidFill>
          <a:ln w="12700">
            <a:solidFill>
              <a:srgbClr val="42A5F5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8" name="Text 6"/>
          <p:cNvSpPr/>
          <p:nvPr/>
        </p:nvSpPr>
        <p:spPr>
          <a:xfrm>
            <a:off x="502920" y="1325880"/>
            <a:ext cx="32004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100" dirty="0">
                <a:solidFill>
                  <a:srgbClr val="000000"/>
                </a:solidFill>
              </a:rPr>
              <a:t>⚠</a:t>
            </a:r>
            <a:endParaRPr lang="en-US" sz="1100" dirty="0"/>
          </a:p>
        </p:txBody>
      </p:sp>
      <p:sp>
        <p:nvSpPr>
          <p:cNvPr id="9" name="Text 7"/>
          <p:cNvSpPr/>
          <p:nvPr/>
        </p:nvSpPr>
        <p:spPr>
          <a:xfrm>
            <a:off x="886968" y="1280160"/>
            <a:ext cx="3584448" cy="50292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 algn="l">
              <a:buNone/>
            </a:pPr>
            <a:r>
              <a:rPr lang="en-US" sz="1500" dirty="0">
                <a:solidFill>
                  <a:srgbClr val="0D1B3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Vital signs are the first warning of patient deterioration — yet monitoring is driven by tradition, not clinical judgement.</a:t>
            </a:r>
            <a:endParaRPr lang="en-US" sz="1500" dirty="0"/>
          </a:p>
        </p:txBody>
      </p:sp>
      <p:sp>
        <p:nvSpPr>
          <p:cNvPr id="10" name="Shape 8"/>
          <p:cNvSpPr/>
          <p:nvPr/>
        </p:nvSpPr>
        <p:spPr>
          <a:xfrm>
            <a:off x="502920" y="2039705"/>
            <a:ext cx="320040" cy="320040"/>
          </a:xfrm>
          <a:prstGeom prst="ellipse">
            <a:avLst/>
          </a:prstGeom>
          <a:solidFill>
            <a:srgbClr val="42A5F5"/>
          </a:solidFill>
          <a:ln w="12700">
            <a:solidFill>
              <a:srgbClr val="42A5F5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1" name="Text 9"/>
          <p:cNvSpPr/>
          <p:nvPr/>
        </p:nvSpPr>
        <p:spPr>
          <a:xfrm>
            <a:off x="502920" y="2039705"/>
            <a:ext cx="32004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100" dirty="0">
                <a:solidFill>
                  <a:srgbClr val="000000"/>
                </a:solidFill>
              </a:rPr>
              <a:t>🔬</a:t>
            </a:r>
            <a:endParaRPr lang="en-US" sz="1100" dirty="0"/>
          </a:p>
        </p:txBody>
      </p:sp>
      <p:sp>
        <p:nvSpPr>
          <p:cNvPr id="12" name="Text 10"/>
          <p:cNvSpPr/>
          <p:nvPr/>
        </p:nvSpPr>
        <p:spPr>
          <a:xfrm>
            <a:off x="886968" y="1993985"/>
            <a:ext cx="3584448" cy="50292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 algn="l">
              <a:buNone/>
            </a:pPr>
            <a:r>
              <a:rPr lang="en-US" sz="1500" dirty="0">
                <a:solidFill>
                  <a:srgbClr val="0D1B3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Most studies reported a knowledge-practice gap in Vital Sign Assessment (VSA)</a:t>
            </a:r>
            <a:endParaRPr lang="en-US" sz="1500" dirty="0"/>
          </a:p>
        </p:txBody>
      </p:sp>
      <p:sp>
        <p:nvSpPr>
          <p:cNvPr id="13" name="Shape 11"/>
          <p:cNvSpPr/>
          <p:nvPr/>
        </p:nvSpPr>
        <p:spPr>
          <a:xfrm>
            <a:off x="457200" y="3936492"/>
            <a:ext cx="320040" cy="320040"/>
          </a:xfrm>
          <a:prstGeom prst="ellipse">
            <a:avLst/>
          </a:prstGeom>
          <a:solidFill>
            <a:srgbClr val="42A5F5"/>
          </a:solidFill>
          <a:ln w="12700">
            <a:solidFill>
              <a:srgbClr val="42A5F5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4" name="Text 12"/>
          <p:cNvSpPr/>
          <p:nvPr/>
        </p:nvSpPr>
        <p:spPr>
          <a:xfrm>
            <a:off x="457200" y="3936492"/>
            <a:ext cx="32004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100" dirty="0">
                <a:solidFill>
                  <a:srgbClr val="000000"/>
                </a:solidFill>
              </a:rPr>
              <a:t>❓</a:t>
            </a:r>
            <a:endParaRPr lang="en-US" sz="1100" dirty="0"/>
          </a:p>
        </p:txBody>
      </p:sp>
      <p:sp>
        <p:nvSpPr>
          <p:cNvPr id="15" name="Text 13"/>
          <p:cNvSpPr/>
          <p:nvPr/>
        </p:nvSpPr>
        <p:spPr>
          <a:xfrm>
            <a:off x="841248" y="3890772"/>
            <a:ext cx="3584448" cy="50292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 algn="l">
              <a:buNone/>
            </a:pPr>
            <a:r>
              <a:rPr lang="en-US" sz="1500" dirty="0">
                <a:solidFill>
                  <a:srgbClr val="0D1B3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 core gap: does knowledge actually drive practice? Or is something else at work?</a:t>
            </a:r>
            <a:endParaRPr lang="en-US" sz="1500" dirty="0"/>
          </a:p>
        </p:txBody>
      </p:sp>
      <p:sp>
        <p:nvSpPr>
          <p:cNvPr id="16" name="Shape 14"/>
          <p:cNvSpPr/>
          <p:nvPr/>
        </p:nvSpPr>
        <p:spPr>
          <a:xfrm>
            <a:off x="4754880" y="822960"/>
            <a:ext cx="4114800" cy="347472"/>
          </a:xfrm>
          <a:prstGeom prst="rect">
            <a:avLst/>
          </a:prstGeom>
          <a:solidFill>
            <a:srgbClr val="1E88E5"/>
          </a:solidFill>
          <a:ln w="12700">
            <a:solidFill>
              <a:srgbClr val="1E88E5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7" name="Text 15"/>
          <p:cNvSpPr/>
          <p:nvPr/>
        </p:nvSpPr>
        <p:spPr>
          <a:xfrm>
            <a:off x="4754880" y="822960"/>
            <a:ext cx="411480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METHODS </a:t>
            </a:r>
            <a:endParaRPr lang="en-US" dirty="0"/>
          </a:p>
        </p:txBody>
      </p:sp>
      <p:sp>
        <p:nvSpPr>
          <p:cNvPr id="18" name="Text 16"/>
          <p:cNvSpPr/>
          <p:nvPr/>
        </p:nvSpPr>
        <p:spPr>
          <a:xfrm>
            <a:off x="4754880" y="1280160"/>
            <a:ext cx="4114800" cy="438912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 algn="l">
              <a:buNone/>
            </a:pPr>
            <a:r>
              <a:rPr lang="en-US" sz="1500" b="1" dirty="0">
                <a:solidFill>
                  <a:srgbClr val="1565C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Design: </a:t>
            </a:r>
            <a:r>
              <a:rPr lang="en-US" sz="1500" dirty="0">
                <a:solidFill>
                  <a:srgbClr val="0D1B3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Nationwide cross-sectional pilot survey</a:t>
            </a:r>
            <a:endParaRPr lang="en-US" sz="1500" dirty="0"/>
          </a:p>
        </p:txBody>
      </p:sp>
      <p:sp>
        <p:nvSpPr>
          <p:cNvPr id="19" name="Text 17"/>
          <p:cNvSpPr/>
          <p:nvPr/>
        </p:nvSpPr>
        <p:spPr>
          <a:xfrm>
            <a:off x="4754880" y="1755648"/>
            <a:ext cx="4114800" cy="438912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 algn="l">
              <a:buNone/>
            </a:pPr>
            <a:r>
              <a:rPr lang="en-US" sz="1500" b="1" dirty="0">
                <a:solidFill>
                  <a:srgbClr val="1565C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Sample: </a:t>
            </a:r>
            <a:r>
              <a:rPr lang="en-US" sz="1500" dirty="0">
                <a:solidFill>
                  <a:srgbClr val="0D1B3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400 clinical-year students, 6 geopolitical zones, Nigeria</a:t>
            </a:r>
            <a:endParaRPr lang="en-US" sz="1500" dirty="0"/>
          </a:p>
        </p:txBody>
      </p:sp>
      <p:sp>
        <p:nvSpPr>
          <p:cNvPr id="20" name="Text 18"/>
          <p:cNvSpPr/>
          <p:nvPr/>
        </p:nvSpPr>
        <p:spPr>
          <a:xfrm>
            <a:off x="4754880" y="2409741"/>
            <a:ext cx="4114800" cy="438912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 algn="l">
              <a:buNone/>
            </a:pPr>
            <a:r>
              <a:rPr lang="en-US" sz="1500" b="1" dirty="0">
                <a:solidFill>
                  <a:srgbClr val="1565C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Data Collection Period: </a:t>
            </a:r>
            <a:r>
              <a:rPr lang="en-US" sz="1500" dirty="0">
                <a:solidFill>
                  <a:srgbClr val="0D1B3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September - October 2025</a:t>
            </a:r>
            <a:endParaRPr lang="en-US" sz="1500" dirty="0"/>
          </a:p>
        </p:txBody>
      </p:sp>
      <p:sp>
        <p:nvSpPr>
          <p:cNvPr id="21" name="Text 19"/>
          <p:cNvSpPr/>
          <p:nvPr/>
        </p:nvSpPr>
        <p:spPr>
          <a:xfrm>
            <a:off x="4754880" y="2811199"/>
            <a:ext cx="4114800" cy="438912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 algn="l">
              <a:buNone/>
            </a:pPr>
            <a:r>
              <a:rPr lang="en-US" sz="1500" b="1" dirty="0">
                <a:solidFill>
                  <a:srgbClr val="1565C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Measure: </a:t>
            </a:r>
            <a:r>
              <a:rPr lang="en-US" sz="1500" dirty="0">
                <a:solidFill>
                  <a:srgbClr val="0D1B3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KAP assessed via MCQs &amp; 4-point Likert scales (Good ≥3/4 for Knowledge; ≥10/16 for Attitude &amp; Practice)</a:t>
            </a:r>
            <a:endParaRPr lang="en-US" sz="1500" dirty="0"/>
          </a:p>
        </p:txBody>
      </p:sp>
      <p:sp>
        <p:nvSpPr>
          <p:cNvPr id="22" name="Text 20"/>
          <p:cNvSpPr/>
          <p:nvPr/>
        </p:nvSpPr>
        <p:spPr>
          <a:xfrm>
            <a:off x="4732020" y="3653028"/>
            <a:ext cx="4114800" cy="438912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 algn="l">
              <a:buNone/>
            </a:pPr>
            <a:r>
              <a:rPr lang="en-US" sz="1500" b="1" dirty="0">
                <a:solidFill>
                  <a:srgbClr val="1565C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Analysis: </a:t>
            </a:r>
            <a:r>
              <a:rPr lang="en-US" sz="1500" dirty="0">
                <a:solidFill>
                  <a:srgbClr val="0D1B3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Descriptive statistics, Pearson chi-square; Pearson correlation (r)</a:t>
            </a:r>
            <a:endParaRPr lang="en-US" sz="1500" dirty="0"/>
          </a:p>
        </p:txBody>
      </p:sp>
      <p:sp>
        <p:nvSpPr>
          <p:cNvPr id="23" name="Shape 21"/>
          <p:cNvSpPr/>
          <p:nvPr/>
        </p:nvSpPr>
        <p:spPr>
          <a:xfrm>
            <a:off x="320040" y="4617720"/>
            <a:ext cx="8823960" cy="502920"/>
          </a:xfrm>
          <a:prstGeom prst="rect">
            <a:avLst/>
          </a:prstGeom>
          <a:solidFill>
            <a:srgbClr val="F0F4FA"/>
          </a:solidFill>
          <a:ln w="12700">
            <a:solidFill>
              <a:srgbClr val="F0F4FA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24" name="Text 22"/>
          <p:cNvSpPr/>
          <p:nvPr/>
        </p:nvSpPr>
        <p:spPr>
          <a:xfrm>
            <a:off x="457200" y="4617720"/>
            <a:ext cx="8412480" cy="502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600" b="1" dirty="0">
                <a:solidFill>
                  <a:srgbClr val="0A2D6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Key Tension: Does knowing predict doing? Our data says otherwise.</a:t>
            </a:r>
            <a:endParaRPr lang="en-US" sz="1600" dirty="0"/>
          </a:p>
        </p:txBody>
      </p:sp>
      <p:sp>
        <p:nvSpPr>
          <p:cNvPr id="25" name="Shape 8">
            <a:extLst>
              <a:ext uri="{FF2B5EF4-FFF2-40B4-BE49-F238E27FC236}">
                <a16:creationId xmlns:a16="http://schemas.microsoft.com/office/drawing/2014/main" id="{9D61BA4C-F541-AD19-AE07-75E42001C2AE}"/>
              </a:ext>
            </a:extLst>
          </p:cNvPr>
          <p:cNvSpPr/>
          <p:nvPr/>
        </p:nvSpPr>
        <p:spPr>
          <a:xfrm>
            <a:off x="502920" y="2542625"/>
            <a:ext cx="320040" cy="320040"/>
          </a:xfrm>
          <a:prstGeom prst="ellipse">
            <a:avLst/>
          </a:prstGeom>
          <a:solidFill>
            <a:srgbClr val="42A5F5"/>
          </a:solidFill>
          <a:ln w="12700">
            <a:solidFill>
              <a:srgbClr val="42A5F5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26" name="Text 9">
            <a:extLst>
              <a:ext uri="{FF2B5EF4-FFF2-40B4-BE49-F238E27FC236}">
                <a16:creationId xmlns:a16="http://schemas.microsoft.com/office/drawing/2014/main" id="{0A70C4DA-052C-E376-5D94-3D1A1F1700A4}"/>
              </a:ext>
            </a:extLst>
          </p:cNvPr>
          <p:cNvSpPr/>
          <p:nvPr/>
        </p:nvSpPr>
        <p:spPr>
          <a:xfrm>
            <a:off x="502920" y="2542625"/>
            <a:ext cx="32004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100" dirty="0">
                <a:solidFill>
                  <a:srgbClr val="000000"/>
                </a:solidFill>
              </a:rPr>
              <a:t>🔬</a:t>
            </a:r>
            <a:endParaRPr lang="en-US" sz="1100" dirty="0"/>
          </a:p>
        </p:txBody>
      </p:sp>
      <p:sp>
        <p:nvSpPr>
          <p:cNvPr id="27" name="Text 10">
            <a:extLst>
              <a:ext uri="{FF2B5EF4-FFF2-40B4-BE49-F238E27FC236}">
                <a16:creationId xmlns:a16="http://schemas.microsoft.com/office/drawing/2014/main" id="{66147292-1873-8E66-CAE4-DFF63D214D56}"/>
              </a:ext>
            </a:extLst>
          </p:cNvPr>
          <p:cNvSpPr/>
          <p:nvPr/>
        </p:nvSpPr>
        <p:spPr>
          <a:xfrm>
            <a:off x="886968" y="2496905"/>
            <a:ext cx="3584448" cy="50292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 algn="l">
              <a:buNone/>
            </a:pPr>
            <a:r>
              <a:rPr lang="en-US" sz="1500" dirty="0">
                <a:solidFill>
                  <a:srgbClr val="0D1B3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This, coupled with the limited healthcare resources in Nigeria could have serious implications. </a:t>
            </a:r>
            <a:endParaRPr lang="en-US" sz="1500" dirty="0"/>
          </a:p>
        </p:txBody>
      </p:sp>
      <p:sp>
        <p:nvSpPr>
          <p:cNvPr id="28" name="Shape 8">
            <a:extLst>
              <a:ext uri="{FF2B5EF4-FFF2-40B4-BE49-F238E27FC236}">
                <a16:creationId xmlns:a16="http://schemas.microsoft.com/office/drawing/2014/main" id="{D6BE82F2-35FA-C126-21F2-95FEFBF03969}"/>
              </a:ext>
            </a:extLst>
          </p:cNvPr>
          <p:cNvSpPr/>
          <p:nvPr/>
        </p:nvSpPr>
        <p:spPr>
          <a:xfrm>
            <a:off x="507492" y="3225028"/>
            <a:ext cx="320040" cy="320040"/>
          </a:xfrm>
          <a:prstGeom prst="ellipse">
            <a:avLst/>
          </a:prstGeom>
          <a:solidFill>
            <a:srgbClr val="42A5F5"/>
          </a:solidFill>
          <a:ln w="12700">
            <a:solidFill>
              <a:srgbClr val="42A5F5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29" name="Text 9">
            <a:extLst>
              <a:ext uri="{FF2B5EF4-FFF2-40B4-BE49-F238E27FC236}">
                <a16:creationId xmlns:a16="http://schemas.microsoft.com/office/drawing/2014/main" id="{72686BED-BAA0-43D7-7692-8189349A9C2F}"/>
              </a:ext>
            </a:extLst>
          </p:cNvPr>
          <p:cNvSpPr/>
          <p:nvPr/>
        </p:nvSpPr>
        <p:spPr>
          <a:xfrm>
            <a:off x="507492" y="3225028"/>
            <a:ext cx="32004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100" dirty="0">
                <a:solidFill>
                  <a:srgbClr val="000000"/>
                </a:solidFill>
              </a:rPr>
              <a:t>🔬</a:t>
            </a:r>
            <a:endParaRPr lang="en-US" sz="1100" dirty="0"/>
          </a:p>
        </p:txBody>
      </p:sp>
      <p:sp>
        <p:nvSpPr>
          <p:cNvPr id="30" name="Text 10">
            <a:extLst>
              <a:ext uri="{FF2B5EF4-FFF2-40B4-BE49-F238E27FC236}">
                <a16:creationId xmlns:a16="http://schemas.microsoft.com/office/drawing/2014/main" id="{300D0977-53A7-D492-C98A-96E7AB35657A}"/>
              </a:ext>
            </a:extLst>
          </p:cNvPr>
          <p:cNvSpPr/>
          <p:nvPr/>
        </p:nvSpPr>
        <p:spPr>
          <a:xfrm>
            <a:off x="891540" y="3179308"/>
            <a:ext cx="3584448" cy="50292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 algn="l">
              <a:buNone/>
            </a:pPr>
            <a:r>
              <a:rPr lang="en-US" sz="1500" dirty="0">
                <a:solidFill>
                  <a:srgbClr val="0D1B3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Also most researches on VSA focused on nurses with limited evidence on medical students and practitioners</a:t>
            </a:r>
            <a:endParaRPr lang="en-US" sz="15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320040" cy="5143500"/>
          </a:xfrm>
          <a:prstGeom prst="rect">
            <a:avLst/>
          </a:prstGeom>
          <a:solidFill>
            <a:srgbClr val="0A2D6E"/>
          </a:solidFill>
          <a:ln w="12700">
            <a:solidFill>
              <a:srgbClr val="0A2D6E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3" name="Shape 1"/>
          <p:cNvSpPr/>
          <p:nvPr/>
        </p:nvSpPr>
        <p:spPr>
          <a:xfrm>
            <a:off x="320040" y="0"/>
            <a:ext cx="8823960" cy="685800"/>
          </a:xfrm>
          <a:prstGeom prst="rect">
            <a:avLst/>
          </a:prstGeom>
          <a:solidFill>
            <a:srgbClr val="F0F4FA"/>
          </a:solidFill>
          <a:ln w="12700">
            <a:solidFill>
              <a:srgbClr val="F0F4FA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4" name="Text 2"/>
          <p:cNvSpPr/>
          <p:nvPr/>
        </p:nvSpPr>
        <p:spPr>
          <a:xfrm>
            <a:off x="457200" y="0"/>
            <a:ext cx="8229600" cy="6858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2200" b="1" dirty="0">
                <a:solidFill>
                  <a:srgbClr val="0A2D6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 Findings</a:t>
            </a:r>
            <a:endParaRPr lang="en-US" sz="2200" dirty="0"/>
          </a:p>
        </p:txBody>
      </p:sp>
      <p:sp>
        <p:nvSpPr>
          <p:cNvPr id="5" name="Shape 3"/>
          <p:cNvSpPr/>
          <p:nvPr/>
        </p:nvSpPr>
        <p:spPr>
          <a:xfrm>
            <a:off x="502920" y="822960"/>
            <a:ext cx="2560320" cy="2286000"/>
          </a:xfrm>
          <a:prstGeom prst="rect">
            <a:avLst/>
          </a:prstGeom>
          <a:solidFill>
            <a:srgbClr val="1565C0"/>
          </a:solidFill>
          <a:ln w="12700">
            <a:solidFill>
              <a:srgbClr val="1565C0"/>
            </a:solidFill>
            <a:prstDash val="solid"/>
          </a:ln>
          <a:effectLst>
            <a:outerShdw blurRad="101600" dist="38100" dir="8100000" algn="bl" rotWithShape="0">
              <a:srgbClr val="000000">
                <a:alpha val="15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6" name="Text 4"/>
          <p:cNvSpPr/>
          <p:nvPr/>
        </p:nvSpPr>
        <p:spPr>
          <a:xfrm>
            <a:off x="502920" y="868680"/>
            <a:ext cx="2560320" cy="10972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54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37%</a:t>
            </a:r>
            <a:endParaRPr lang="en-US" sz="5400" dirty="0"/>
          </a:p>
        </p:txBody>
      </p:sp>
      <p:sp>
        <p:nvSpPr>
          <p:cNvPr id="7" name="Text 5"/>
          <p:cNvSpPr/>
          <p:nvPr/>
        </p:nvSpPr>
        <p:spPr>
          <a:xfrm>
            <a:off x="502920" y="1920240"/>
            <a:ext cx="2560320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4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Good</a:t>
            </a:r>
            <a:endParaRPr lang="en-US" sz="1400" dirty="0"/>
          </a:p>
          <a:p>
            <a:pPr marL="0" indent="0" algn="ctr">
              <a:buNone/>
            </a:pPr>
            <a:r>
              <a:rPr lang="en-US" sz="14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Knowledge</a:t>
            </a:r>
            <a:endParaRPr lang="en-US" sz="1400" dirty="0"/>
          </a:p>
        </p:txBody>
      </p:sp>
      <p:sp>
        <p:nvSpPr>
          <p:cNvPr id="8" name="Shape 6"/>
          <p:cNvSpPr/>
          <p:nvPr/>
        </p:nvSpPr>
        <p:spPr>
          <a:xfrm>
            <a:off x="502920" y="2606040"/>
            <a:ext cx="2560320" cy="502920"/>
          </a:xfrm>
          <a:prstGeom prst="rect">
            <a:avLst/>
          </a:prstGeom>
          <a:solidFill>
            <a:srgbClr val="000000">
              <a:alpha val="60000"/>
            </a:srgbClr>
          </a:solidFill>
          <a:ln w="12700">
            <a:solidFill>
              <a:srgbClr val="000000">
                <a:alpha val="60000"/>
              </a:srgbClr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9" name="Text 7"/>
          <p:cNvSpPr/>
          <p:nvPr/>
        </p:nvSpPr>
        <p:spPr>
          <a:xfrm>
            <a:off x="502920" y="2606040"/>
            <a:ext cx="2560320" cy="502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6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Mean 2.0/4</a:t>
            </a:r>
            <a:endParaRPr lang="en-US" sz="1600" dirty="0"/>
          </a:p>
        </p:txBody>
      </p:sp>
      <p:sp>
        <p:nvSpPr>
          <p:cNvPr id="10" name="Shape 8"/>
          <p:cNvSpPr/>
          <p:nvPr/>
        </p:nvSpPr>
        <p:spPr>
          <a:xfrm>
            <a:off x="3291840" y="822960"/>
            <a:ext cx="2560320" cy="2286000"/>
          </a:xfrm>
          <a:prstGeom prst="rect">
            <a:avLst/>
          </a:prstGeom>
          <a:solidFill>
            <a:srgbClr val="1E88E5"/>
          </a:solidFill>
          <a:ln w="12700">
            <a:solidFill>
              <a:srgbClr val="1E88E5"/>
            </a:solidFill>
            <a:prstDash val="solid"/>
          </a:ln>
          <a:effectLst>
            <a:outerShdw blurRad="101600" dist="38100" dir="8100000" algn="bl" rotWithShape="0">
              <a:srgbClr val="000000">
                <a:alpha val="15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11" name="Text 9"/>
          <p:cNvSpPr/>
          <p:nvPr/>
        </p:nvSpPr>
        <p:spPr>
          <a:xfrm>
            <a:off x="3291840" y="868680"/>
            <a:ext cx="2560320" cy="10972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54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57.5%</a:t>
            </a:r>
            <a:endParaRPr lang="en-US" sz="5400" dirty="0"/>
          </a:p>
        </p:txBody>
      </p:sp>
      <p:sp>
        <p:nvSpPr>
          <p:cNvPr id="12" name="Text 10"/>
          <p:cNvSpPr/>
          <p:nvPr/>
        </p:nvSpPr>
        <p:spPr>
          <a:xfrm>
            <a:off x="3291840" y="1920240"/>
            <a:ext cx="2560320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4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Good</a:t>
            </a:r>
            <a:endParaRPr lang="en-US" sz="1400" dirty="0"/>
          </a:p>
          <a:p>
            <a:pPr marL="0" indent="0" algn="ctr">
              <a:buNone/>
            </a:pPr>
            <a:r>
              <a:rPr lang="en-US" sz="14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Attitude</a:t>
            </a:r>
            <a:endParaRPr lang="en-US" sz="1400" dirty="0"/>
          </a:p>
        </p:txBody>
      </p:sp>
      <p:sp>
        <p:nvSpPr>
          <p:cNvPr id="13" name="Shape 11"/>
          <p:cNvSpPr/>
          <p:nvPr/>
        </p:nvSpPr>
        <p:spPr>
          <a:xfrm>
            <a:off x="3291840" y="2606040"/>
            <a:ext cx="2560320" cy="502920"/>
          </a:xfrm>
          <a:prstGeom prst="rect">
            <a:avLst/>
          </a:prstGeom>
          <a:solidFill>
            <a:srgbClr val="000000">
              <a:alpha val="60000"/>
            </a:srgbClr>
          </a:solidFill>
          <a:ln w="12700">
            <a:solidFill>
              <a:srgbClr val="000000">
                <a:alpha val="60000"/>
              </a:srgbClr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4" name="Text 12"/>
          <p:cNvSpPr/>
          <p:nvPr/>
        </p:nvSpPr>
        <p:spPr>
          <a:xfrm>
            <a:off x="3291840" y="2606040"/>
            <a:ext cx="2560320" cy="502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6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Mean 9.97/16</a:t>
            </a:r>
            <a:endParaRPr lang="en-US" sz="1600" dirty="0"/>
          </a:p>
        </p:txBody>
      </p:sp>
      <p:sp>
        <p:nvSpPr>
          <p:cNvPr id="15" name="Shape 13"/>
          <p:cNvSpPr/>
          <p:nvPr/>
        </p:nvSpPr>
        <p:spPr>
          <a:xfrm>
            <a:off x="6080760" y="822960"/>
            <a:ext cx="2560320" cy="2286000"/>
          </a:xfrm>
          <a:prstGeom prst="rect">
            <a:avLst/>
          </a:prstGeom>
          <a:solidFill>
            <a:srgbClr val="C62828"/>
          </a:solidFill>
          <a:ln w="12700">
            <a:solidFill>
              <a:srgbClr val="C62828"/>
            </a:solidFill>
            <a:prstDash val="solid"/>
          </a:ln>
          <a:effectLst>
            <a:outerShdw blurRad="101600" dist="38100" dir="8100000" algn="bl" rotWithShape="0">
              <a:srgbClr val="000000">
                <a:alpha val="15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16" name="Text 14"/>
          <p:cNvSpPr/>
          <p:nvPr/>
        </p:nvSpPr>
        <p:spPr>
          <a:xfrm>
            <a:off x="6080760" y="868680"/>
            <a:ext cx="2560320" cy="10972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54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17%</a:t>
            </a:r>
            <a:endParaRPr lang="en-US" sz="5400" dirty="0"/>
          </a:p>
        </p:txBody>
      </p:sp>
      <p:sp>
        <p:nvSpPr>
          <p:cNvPr id="17" name="Text 15"/>
          <p:cNvSpPr/>
          <p:nvPr/>
        </p:nvSpPr>
        <p:spPr>
          <a:xfrm>
            <a:off x="6080760" y="1920240"/>
            <a:ext cx="2560320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4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Good</a:t>
            </a:r>
            <a:endParaRPr lang="en-US" sz="1400" dirty="0"/>
          </a:p>
          <a:p>
            <a:pPr marL="0" indent="0" algn="ctr">
              <a:buNone/>
            </a:pPr>
            <a:r>
              <a:rPr lang="en-US" sz="14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Practice</a:t>
            </a:r>
            <a:endParaRPr lang="en-US" sz="1400" dirty="0"/>
          </a:p>
        </p:txBody>
      </p:sp>
      <p:sp>
        <p:nvSpPr>
          <p:cNvPr id="18" name="Shape 16"/>
          <p:cNvSpPr/>
          <p:nvPr/>
        </p:nvSpPr>
        <p:spPr>
          <a:xfrm>
            <a:off x="6080760" y="2606040"/>
            <a:ext cx="2560320" cy="502920"/>
          </a:xfrm>
          <a:prstGeom prst="rect">
            <a:avLst/>
          </a:prstGeom>
          <a:solidFill>
            <a:srgbClr val="000000">
              <a:alpha val="60000"/>
            </a:srgbClr>
          </a:solidFill>
          <a:ln w="12700">
            <a:solidFill>
              <a:srgbClr val="000000">
                <a:alpha val="60000"/>
              </a:srgbClr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9" name="Text 17"/>
          <p:cNvSpPr/>
          <p:nvPr/>
        </p:nvSpPr>
        <p:spPr>
          <a:xfrm>
            <a:off x="6080760" y="2606040"/>
            <a:ext cx="2560320" cy="502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6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Mean 6.88/16</a:t>
            </a:r>
            <a:endParaRPr lang="en-US" sz="1600" dirty="0"/>
          </a:p>
        </p:txBody>
      </p:sp>
      <p:sp>
        <p:nvSpPr>
          <p:cNvPr id="20" name="Shape 18"/>
          <p:cNvSpPr/>
          <p:nvPr/>
        </p:nvSpPr>
        <p:spPr>
          <a:xfrm>
            <a:off x="502920" y="3291840"/>
            <a:ext cx="8321040" cy="868680"/>
          </a:xfrm>
          <a:prstGeom prst="rect">
            <a:avLst/>
          </a:prstGeom>
          <a:solidFill>
            <a:srgbClr val="F0F4FA"/>
          </a:solidFill>
          <a:ln w="12700">
            <a:solidFill>
              <a:srgbClr val="42A5F5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21" name="Text 19"/>
          <p:cNvSpPr/>
          <p:nvPr/>
        </p:nvSpPr>
        <p:spPr>
          <a:xfrm>
            <a:off x="502920" y="3291840"/>
            <a:ext cx="8321040" cy="8686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600" b="1" dirty="0">
                <a:solidFill>
                  <a:srgbClr val="C6282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Knowledge ✗ Practice  (r = −0.06, p = 0.231)  </a:t>
            </a:r>
            <a:r>
              <a:rPr lang="en-US" sz="1600" b="1" dirty="0">
                <a:solidFill>
                  <a:srgbClr val="0D1B3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 BUT  </a:t>
            </a:r>
            <a:r>
              <a:rPr lang="en-US" sz="1600" b="1" dirty="0">
                <a:solidFill>
                  <a:srgbClr val="1B5E2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 Attitude ✓ Practice  (r = +0.44, p &lt; 0.001)</a:t>
            </a:r>
            <a:endParaRPr lang="en-US" sz="1600" dirty="0"/>
          </a:p>
        </p:txBody>
      </p:sp>
      <p:sp>
        <p:nvSpPr>
          <p:cNvPr id="22" name="Shape 20"/>
          <p:cNvSpPr/>
          <p:nvPr/>
        </p:nvSpPr>
        <p:spPr>
          <a:xfrm>
            <a:off x="320040" y="4297680"/>
            <a:ext cx="8823960" cy="822960"/>
          </a:xfrm>
          <a:prstGeom prst="rect">
            <a:avLst/>
          </a:prstGeom>
          <a:solidFill>
            <a:srgbClr val="0A2D6E"/>
          </a:solidFill>
          <a:ln w="12700">
            <a:solidFill>
              <a:srgbClr val="0A2D6E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23" name="Text 21"/>
          <p:cNvSpPr/>
          <p:nvPr/>
        </p:nvSpPr>
        <p:spPr>
          <a:xfrm>
            <a:off x="457200" y="4297680"/>
            <a:ext cx="8412480" cy="8229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6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Despite 80%+ attending Internal Medicine &amp; Surgery rotations - 83% still showed POOR practice; a finding supporting the knowledge-practice gap reported in earlier studies.</a:t>
            </a:r>
            <a:endParaRPr lang="en-US" sz="1600" dirty="0"/>
          </a:p>
          <a:p>
            <a:pPr marL="0" indent="0" algn="ctr">
              <a:buNone/>
            </a:pPr>
            <a:r>
              <a:rPr lang="en-US" sz="16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Knowledge does not equal competence. Attitude does.</a:t>
            </a:r>
            <a:endParaRPr lang="en-US" sz="16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320040" cy="5143500"/>
          </a:xfrm>
          <a:prstGeom prst="rect">
            <a:avLst/>
          </a:prstGeom>
          <a:solidFill>
            <a:srgbClr val="0A2D6E"/>
          </a:solidFill>
          <a:ln w="12700">
            <a:solidFill>
              <a:srgbClr val="0A2D6E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3" name="Shape 1"/>
          <p:cNvSpPr/>
          <p:nvPr/>
        </p:nvSpPr>
        <p:spPr>
          <a:xfrm>
            <a:off x="320040" y="0"/>
            <a:ext cx="8823960" cy="685800"/>
          </a:xfrm>
          <a:prstGeom prst="rect">
            <a:avLst/>
          </a:prstGeom>
          <a:solidFill>
            <a:srgbClr val="F0F4FA"/>
          </a:solidFill>
          <a:ln w="12700">
            <a:solidFill>
              <a:srgbClr val="F0F4FA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4" name="Text 2"/>
          <p:cNvSpPr/>
          <p:nvPr/>
        </p:nvSpPr>
        <p:spPr>
          <a:xfrm>
            <a:off x="457200" y="0"/>
            <a:ext cx="8229600" cy="6858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2200" b="1" dirty="0">
                <a:solidFill>
                  <a:srgbClr val="0A2D6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So What?</a:t>
            </a:r>
            <a:endParaRPr lang="en-US" sz="2200" dirty="0"/>
          </a:p>
        </p:txBody>
      </p:sp>
      <p:sp>
        <p:nvSpPr>
          <p:cNvPr id="5" name="Shape 3"/>
          <p:cNvSpPr/>
          <p:nvPr/>
        </p:nvSpPr>
        <p:spPr>
          <a:xfrm>
            <a:off x="502920" y="822960"/>
            <a:ext cx="3977640" cy="347472"/>
          </a:xfrm>
          <a:prstGeom prst="rect">
            <a:avLst/>
          </a:prstGeom>
          <a:solidFill>
            <a:srgbClr val="C62828"/>
          </a:solidFill>
          <a:ln w="12700">
            <a:solidFill>
              <a:srgbClr val="C62828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6" name="Text 4"/>
          <p:cNvSpPr/>
          <p:nvPr/>
        </p:nvSpPr>
        <p:spPr>
          <a:xfrm>
            <a:off x="502920" y="822960"/>
            <a:ext cx="397764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b="1" dirty="0">
                <a:solidFill>
                  <a:srgbClr val="FFFFFF"/>
                </a:solidFill>
              </a:rPr>
              <a:t>TOP BARRIERS</a:t>
            </a:r>
            <a:endParaRPr lang="en-US" dirty="0"/>
          </a:p>
        </p:txBody>
      </p:sp>
      <p:sp>
        <p:nvSpPr>
          <p:cNvPr id="7" name="Shape 5"/>
          <p:cNvSpPr/>
          <p:nvPr/>
        </p:nvSpPr>
        <p:spPr>
          <a:xfrm>
            <a:off x="502920" y="1298448"/>
            <a:ext cx="777240" cy="384048"/>
          </a:xfrm>
          <a:prstGeom prst="rect">
            <a:avLst/>
          </a:prstGeom>
          <a:solidFill>
            <a:srgbClr val="FFCDD2"/>
          </a:solidFill>
          <a:ln w="12700">
            <a:solidFill>
              <a:srgbClr val="FFCDD2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8" name="Text 6"/>
          <p:cNvSpPr/>
          <p:nvPr/>
        </p:nvSpPr>
        <p:spPr>
          <a:xfrm>
            <a:off x="502920" y="1298448"/>
            <a:ext cx="77724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600" b="1" dirty="0">
                <a:solidFill>
                  <a:srgbClr val="C62828"/>
                </a:solidFill>
              </a:rPr>
              <a:t>50.2%</a:t>
            </a:r>
            <a:endParaRPr lang="en-US" sz="1600" dirty="0"/>
          </a:p>
        </p:txBody>
      </p:sp>
      <p:sp>
        <p:nvSpPr>
          <p:cNvPr id="9" name="Text 7"/>
          <p:cNvSpPr/>
          <p:nvPr/>
        </p:nvSpPr>
        <p:spPr>
          <a:xfrm>
            <a:off x="1353312" y="1298448"/>
            <a:ext cx="3154680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l">
              <a:buNone/>
            </a:pPr>
            <a:r>
              <a:rPr lang="en-US" sz="1500" dirty="0">
                <a:solidFill>
                  <a:srgbClr val="0D1B3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Time constraints during rotations</a:t>
            </a:r>
            <a:endParaRPr lang="en-US" sz="1500" dirty="0"/>
          </a:p>
        </p:txBody>
      </p:sp>
      <p:sp>
        <p:nvSpPr>
          <p:cNvPr id="10" name="Shape 8"/>
          <p:cNvSpPr/>
          <p:nvPr/>
        </p:nvSpPr>
        <p:spPr>
          <a:xfrm>
            <a:off x="502920" y="1755648"/>
            <a:ext cx="777240" cy="384048"/>
          </a:xfrm>
          <a:prstGeom prst="rect">
            <a:avLst/>
          </a:prstGeom>
          <a:solidFill>
            <a:srgbClr val="FFCDD2"/>
          </a:solidFill>
          <a:ln w="12700">
            <a:solidFill>
              <a:srgbClr val="FFCDD2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1" name="Text 9"/>
          <p:cNvSpPr/>
          <p:nvPr/>
        </p:nvSpPr>
        <p:spPr>
          <a:xfrm>
            <a:off x="502920" y="1755648"/>
            <a:ext cx="77724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600" b="1" dirty="0">
                <a:solidFill>
                  <a:srgbClr val="C62828"/>
                </a:solidFill>
              </a:rPr>
              <a:t>49.0%</a:t>
            </a:r>
            <a:endParaRPr lang="en-US" sz="1600" dirty="0"/>
          </a:p>
        </p:txBody>
      </p:sp>
      <p:sp>
        <p:nvSpPr>
          <p:cNvPr id="12" name="Text 10"/>
          <p:cNvSpPr/>
          <p:nvPr/>
        </p:nvSpPr>
        <p:spPr>
          <a:xfrm>
            <a:off x="1353312" y="1755648"/>
            <a:ext cx="3154680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l">
              <a:buNone/>
            </a:pPr>
            <a:r>
              <a:rPr lang="en-US" sz="1500" dirty="0">
                <a:solidFill>
                  <a:srgbClr val="0D1B3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Lack of equipment</a:t>
            </a:r>
            <a:endParaRPr lang="en-US" sz="1500" dirty="0"/>
          </a:p>
        </p:txBody>
      </p:sp>
      <p:sp>
        <p:nvSpPr>
          <p:cNvPr id="13" name="Shape 11"/>
          <p:cNvSpPr/>
          <p:nvPr/>
        </p:nvSpPr>
        <p:spPr>
          <a:xfrm>
            <a:off x="502920" y="2212848"/>
            <a:ext cx="777240" cy="384048"/>
          </a:xfrm>
          <a:prstGeom prst="rect">
            <a:avLst/>
          </a:prstGeom>
          <a:solidFill>
            <a:srgbClr val="FFCDD2"/>
          </a:solidFill>
          <a:ln w="12700">
            <a:solidFill>
              <a:srgbClr val="FFCDD2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4" name="Text 12"/>
          <p:cNvSpPr/>
          <p:nvPr/>
        </p:nvSpPr>
        <p:spPr>
          <a:xfrm>
            <a:off x="502920" y="2212848"/>
            <a:ext cx="77724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600" b="1" dirty="0">
                <a:solidFill>
                  <a:srgbClr val="C62828"/>
                </a:solidFill>
              </a:rPr>
              <a:t>46.0%</a:t>
            </a:r>
            <a:endParaRPr lang="en-US" sz="1600" dirty="0"/>
          </a:p>
        </p:txBody>
      </p:sp>
      <p:sp>
        <p:nvSpPr>
          <p:cNvPr id="15" name="Text 13"/>
          <p:cNvSpPr/>
          <p:nvPr/>
        </p:nvSpPr>
        <p:spPr>
          <a:xfrm>
            <a:off x="1353312" y="2212848"/>
            <a:ext cx="3154680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l">
              <a:buNone/>
            </a:pPr>
            <a:r>
              <a:rPr lang="en-US" sz="1500" dirty="0">
                <a:solidFill>
                  <a:srgbClr val="0D1B3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Lack of practice opportunities</a:t>
            </a:r>
            <a:endParaRPr lang="en-US" sz="1500" dirty="0"/>
          </a:p>
        </p:txBody>
      </p:sp>
      <p:sp>
        <p:nvSpPr>
          <p:cNvPr id="16" name="Shape 14"/>
          <p:cNvSpPr/>
          <p:nvPr/>
        </p:nvSpPr>
        <p:spPr>
          <a:xfrm>
            <a:off x="502920" y="2670048"/>
            <a:ext cx="777240" cy="384048"/>
          </a:xfrm>
          <a:prstGeom prst="rect">
            <a:avLst/>
          </a:prstGeom>
          <a:solidFill>
            <a:srgbClr val="FFCDD2"/>
          </a:solidFill>
          <a:ln w="12700">
            <a:solidFill>
              <a:srgbClr val="FFCDD2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7" name="Text 15"/>
          <p:cNvSpPr/>
          <p:nvPr/>
        </p:nvSpPr>
        <p:spPr>
          <a:xfrm>
            <a:off x="502920" y="2670048"/>
            <a:ext cx="77724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600" b="1" dirty="0">
                <a:solidFill>
                  <a:srgbClr val="C62828"/>
                </a:solidFill>
              </a:rPr>
              <a:t>37.0%</a:t>
            </a:r>
            <a:endParaRPr lang="en-US" sz="1600" dirty="0"/>
          </a:p>
        </p:txBody>
      </p:sp>
      <p:sp>
        <p:nvSpPr>
          <p:cNvPr id="18" name="Text 16"/>
          <p:cNvSpPr/>
          <p:nvPr/>
        </p:nvSpPr>
        <p:spPr>
          <a:xfrm>
            <a:off x="1353312" y="2670048"/>
            <a:ext cx="3154680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l">
              <a:buNone/>
            </a:pPr>
            <a:r>
              <a:rPr lang="en-US" sz="1500" dirty="0">
                <a:solidFill>
                  <a:srgbClr val="0D1B3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Insufficient supervision and guidance</a:t>
            </a:r>
            <a:endParaRPr lang="en-US" sz="1500" dirty="0"/>
          </a:p>
        </p:txBody>
      </p:sp>
      <p:sp>
        <p:nvSpPr>
          <p:cNvPr id="19" name="Shape 17"/>
          <p:cNvSpPr/>
          <p:nvPr/>
        </p:nvSpPr>
        <p:spPr>
          <a:xfrm>
            <a:off x="502920" y="3127248"/>
            <a:ext cx="777240" cy="384048"/>
          </a:xfrm>
          <a:prstGeom prst="rect">
            <a:avLst/>
          </a:prstGeom>
          <a:solidFill>
            <a:srgbClr val="FFCDD2"/>
          </a:solidFill>
          <a:ln w="12700">
            <a:solidFill>
              <a:srgbClr val="FFCDD2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20" name="Text 18"/>
          <p:cNvSpPr/>
          <p:nvPr/>
        </p:nvSpPr>
        <p:spPr>
          <a:xfrm>
            <a:off x="502920" y="3127248"/>
            <a:ext cx="77724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600" b="1" dirty="0">
                <a:solidFill>
                  <a:srgbClr val="C62828"/>
                </a:solidFill>
              </a:rPr>
              <a:t>35.0%</a:t>
            </a:r>
            <a:endParaRPr lang="en-US" sz="1600" dirty="0"/>
          </a:p>
        </p:txBody>
      </p:sp>
      <p:sp>
        <p:nvSpPr>
          <p:cNvPr id="21" name="Text 19"/>
          <p:cNvSpPr/>
          <p:nvPr/>
        </p:nvSpPr>
        <p:spPr>
          <a:xfrm>
            <a:off x="1353312" y="3127248"/>
            <a:ext cx="3154680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l">
              <a:buNone/>
            </a:pPr>
            <a:r>
              <a:rPr lang="en-US" sz="1500" dirty="0">
                <a:solidFill>
                  <a:srgbClr val="0D1B3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Inadequate formal training</a:t>
            </a:r>
            <a:endParaRPr lang="en-US" sz="1500" dirty="0"/>
          </a:p>
        </p:txBody>
      </p:sp>
      <p:sp>
        <p:nvSpPr>
          <p:cNvPr id="22" name="Shape 20"/>
          <p:cNvSpPr/>
          <p:nvPr/>
        </p:nvSpPr>
        <p:spPr>
          <a:xfrm>
            <a:off x="4663440" y="822960"/>
            <a:ext cx="4160520" cy="347472"/>
          </a:xfrm>
          <a:prstGeom prst="rect">
            <a:avLst/>
          </a:prstGeom>
          <a:solidFill>
            <a:srgbClr val="0A2D6E"/>
          </a:solidFill>
          <a:ln w="12700">
            <a:solidFill>
              <a:srgbClr val="0A2D6E"/>
            </a:solidFill>
            <a:prstDash val="solid"/>
          </a:ln>
        </p:spPr>
        <p:txBody>
          <a:bodyPr/>
          <a:lstStyle/>
          <a:p>
            <a:endParaRPr lang="en-US" dirty="0"/>
          </a:p>
        </p:txBody>
      </p:sp>
      <p:sp>
        <p:nvSpPr>
          <p:cNvPr id="23" name="Text 21"/>
          <p:cNvSpPr/>
          <p:nvPr/>
        </p:nvSpPr>
        <p:spPr>
          <a:xfrm>
            <a:off x="4663440" y="822960"/>
            <a:ext cx="416052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b="1" dirty="0">
                <a:solidFill>
                  <a:srgbClr val="FFFFFF"/>
                </a:solidFill>
              </a:rPr>
              <a:t>ACTION RECOMMENDATIONS</a:t>
            </a:r>
            <a:endParaRPr lang="en-US" dirty="0"/>
          </a:p>
        </p:txBody>
      </p:sp>
      <p:sp>
        <p:nvSpPr>
          <p:cNvPr id="24" name="Shape 22"/>
          <p:cNvSpPr/>
          <p:nvPr/>
        </p:nvSpPr>
        <p:spPr>
          <a:xfrm>
            <a:off x="4663440" y="1335024"/>
            <a:ext cx="320040" cy="320040"/>
          </a:xfrm>
          <a:prstGeom prst="ellipse">
            <a:avLst/>
          </a:prstGeom>
          <a:solidFill>
            <a:srgbClr val="1E88E5"/>
          </a:solidFill>
          <a:ln w="12700">
            <a:solidFill>
              <a:srgbClr val="1E88E5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25" name="Text 23"/>
          <p:cNvSpPr/>
          <p:nvPr/>
        </p:nvSpPr>
        <p:spPr>
          <a:xfrm>
            <a:off x="4663440" y="1335024"/>
            <a:ext cx="32004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100" b="1" dirty="0">
                <a:solidFill>
                  <a:srgbClr val="FFFFFF"/>
                </a:solidFill>
              </a:rPr>
              <a:t>1</a:t>
            </a:r>
            <a:endParaRPr lang="en-US" sz="1100" dirty="0"/>
          </a:p>
        </p:txBody>
      </p:sp>
      <p:sp>
        <p:nvSpPr>
          <p:cNvPr id="26" name="Text 24"/>
          <p:cNvSpPr/>
          <p:nvPr/>
        </p:nvSpPr>
        <p:spPr>
          <a:xfrm>
            <a:off x="5047488" y="1298448"/>
            <a:ext cx="3749040" cy="4572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 algn="l">
              <a:buNone/>
            </a:pPr>
            <a:r>
              <a:rPr lang="en-US" sz="1500" dirty="0">
                <a:solidFill>
                  <a:srgbClr val="0D1B3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Replace passive observation with mandatory observed VSA checklists on every ward round</a:t>
            </a:r>
            <a:endParaRPr lang="en-US" sz="1500" dirty="0"/>
          </a:p>
        </p:txBody>
      </p:sp>
      <p:sp>
        <p:nvSpPr>
          <p:cNvPr id="27" name="Shape 25"/>
          <p:cNvSpPr/>
          <p:nvPr/>
        </p:nvSpPr>
        <p:spPr>
          <a:xfrm>
            <a:off x="4663440" y="1853370"/>
            <a:ext cx="320040" cy="320040"/>
          </a:xfrm>
          <a:prstGeom prst="ellipse">
            <a:avLst/>
          </a:prstGeom>
          <a:solidFill>
            <a:srgbClr val="1E88E5"/>
          </a:solidFill>
          <a:ln w="12700">
            <a:solidFill>
              <a:srgbClr val="1E88E5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28" name="Text 26"/>
          <p:cNvSpPr/>
          <p:nvPr/>
        </p:nvSpPr>
        <p:spPr>
          <a:xfrm>
            <a:off x="4663440" y="1853370"/>
            <a:ext cx="32004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100" b="1" dirty="0">
                <a:solidFill>
                  <a:srgbClr val="FFFFFF"/>
                </a:solidFill>
              </a:rPr>
              <a:t>2</a:t>
            </a:r>
            <a:endParaRPr lang="en-US" sz="1100" dirty="0"/>
          </a:p>
        </p:txBody>
      </p:sp>
      <p:sp>
        <p:nvSpPr>
          <p:cNvPr id="29" name="Text 27"/>
          <p:cNvSpPr/>
          <p:nvPr/>
        </p:nvSpPr>
        <p:spPr>
          <a:xfrm>
            <a:off x="5047488" y="1816794"/>
            <a:ext cx="3749040" cy="4572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 algn="l">
              <a:buNone/>
            </a:pPr>
            <a:r>
              <a:rPr lang="en-US" sz="1500" dirty="0">
                <a:solidFill>
                  <a:srgbClr val="0D1B3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Integrate VSA into OSCE stations - link passing to demonstrated competence, not just recall</a:t>
            </a:r>
            <a:endParaRPr lang="en-US" sz="1500" dirty="0"/>
          </a:p>
        </p:txBody>
      </p:sp>
      <p:sp>
        <p:nvSpPr>
          <p:cNvPr id="30" name="Shape 28"/>
          <p:cNvSpPr/>
          <p:nvPr/>
        </p:nvSpPr>
        <p:spPr>
          <a:xfrm>
            <a:off x="4663440" y="2371437"/>
            <a:ext cx="320040" cy="320040"/>
          </a:xfrm>
          <a:prstGeom prst="ellipse">
            <a:avLst/>
          </a:prstGeom>
          <a:solidFill>
            <a:srgbClr val="1E88E5"/>
          </a:solidFill>
          <a:ln w="12700">
            <a:solidFill>
              <a:srgbClr val="1E88E5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31" name="Text 29"/>
          <p:cNvSpPr/>
          <p:nvPr/>
        </p:nvSpPr>
        <p:spPr>
          <a:xfrm>
            <a:off x="4663440" y="2371437"/>
            <a:ext cx="32004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100" b="1" dirty="0">
                <a:solidFill>
                  <a:srgbClr val="FFFFFF"/>
                </a:solidFill>
              </a:rPr>
              <a:t>3</a:t>
            </a:r>
            <a:endParaRPr lang="en-US" sz="1100" dirty="0"/>
          </a:p>
        </p:txBody>
      </p:sp>
      <p:sp>
        <p:nvSpPr>
          <p:cNvPr id="32" name="Text 30"/>
          <p:cNvSpPr/>
          <p:nvPr/>
        </p:nvSpPr>
        <p:spPr>
          <a:xfrm>
            <a:off x="5047488" y="2334861"/>
            <a:ext cx="3749040" cy="4572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 algn="l">
              <a:buNone/>
            </a:pPr>
            <a:r>
              <a:rPr lang="en-US" sz="1500" dirty="0">
                <a:solidFill>
                  <a:srgbClr val="0D1B3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Simulation-based skills labs with real-time, structured supervisor feedback</a:t>
            </a:r>
            <a:endParaRPr lang="en-US" sz="1500" dirty="0"/>
          </a:p>
        </p:txBody>
      </p:sp>
      <p:sp>
        <p:nvSpPr>
          <p:cNvPr id="33" name="Shape 31"/>
          <p:cNvSpPr/>
          <p:nvPr/>
        </p:nvSpPr>
        <p:spPr>
          <a:xfrm>
            <a:off x="4663440" y="2878056"/>
            <a:ext cx="320040" cy="320040"/>
          </a:xfrm>
          <a:prstGeom prst="ellipse">
            <a:avLst/>
          </a:prstGeom>
          <a:solidFill>
            <a:srgbClr val="1E88E5"/>
          </a:solidFill>
          <a:ln w="12700">
            <a:solidFill>
              <a:srgbClr val="1E88E5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34" name="Text 32"/>
          <p:cNvSpPr/>
          <p:nvPr/>
        </p:nvSpPr>
        <p:spPr>
          <a:xfrm>
            <a:off x="4663440" y="2878056"/>
            <a:ext cx="32004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100" b="1" dirty="0">
                <a:solidFill>
                  <a:srgbClr val="FFFFFF"/>
                </a:solidFill>
              </a:rPr>
              <a:t>4</a:t>
            </a:r>
            <a:endParaRPr lang="en-US" sz="1100" dirty="0"/>
          </a:p>
        </p:txBody>
      </p:sp>
      <p:sp>
        <p:nvSpPr>
          <p:cNvPr id="35" name="Text 33"/>
          <p:cNvSpPr/>
          <p:nvPr/>
        </p:nvSpPr>
        <p:spPr>
          <a:xfrm>
            <a:off x="5047488" y="2841480"/>
            <a:ext cx="3749040" cy="4572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 algn="l">
              <a:buNone/>
            </a:pPr>
            <a:r>
              <a:rPr lang="en-US" sz="1500" dirty="0">
                <a:solidFill>
                  <a:srgbClr val="0D1B3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Equip wards &amp; skills labs: thermometers, pulse oximeters &amp; sphygmomanometers must be available</a:t>
            </a:r>
            <a:endParaRPr lang="en-US" sz="1500" dirty="0"/>
          </a:p>
        </p:txBody>
      </p:sp>
      <p:sp>
        <p:nvSpPr>
          <p:cNvPr id="36" name="Shape 34"/>
          <p:cNvSpPr/>
          <p:nvPr/>
        </p:nvSpPr>
        <p:spPr>
          <a:xfrm>
            <a:off x="4663440" y="3575444"/>
            <a:ext cx="320040" cy="320040"/>
          </a:xfrm>
          <a:prstGeom prst="ellipse">
            <a:avLst/>
          </a:prstGeom>
          <a:solidFill>
            <a:srgbClr val="1E88E5"/>
          </a:solidFill>
          <a:ln w="12700">
            <a:solidFill>
              <a:srgbClr val="1E88E5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37" name="Text 35"/>
          <p:cNvSpPr/>
          <p:nvPr/>
        </p:nvSpPr>
        <p:spPr>
          <a:xfrm>
            <a:off x="4663440" y="3575444"/>
            <a:ext cx="32004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100" b="1" dirty="0">
                <a:solidFill>
                  <a:srgbClr val="FFFFFF"/>
                </a:solidFill>
              </a:rPr>
              <a:t>5</a:t>
            </a:r>
            <a:endParaRPr lang="en-US" sz="1100" dirty="0"/>
          </a:p>
        </p:txBody>
      </p:sp>
      <p:sp>
        <p:nvSpPr>
          <p:cNvPr id="38" name="Text 36"/>
          <p:cNvSpPr/>
          <p:nvPr/>
        </p:nvSpPr>
        <p:spPr>
          <a:xfrm>
            <a:off x="5047488" y="3538868"/>
            <a:ext cx="3749040" cy="4572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 algn="l">
              <a:buNone/>
            </a:pPr>
            <a:r>
              <a:rPr lang="en-US" sz="1500" dirty="0">
                <a:solidFill>
                  <a:srgbClr val="0D1B3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Regular </a:t>
            </a:r>
            <a:r>
              <a:rPr lang="en-US" sz="1500" dirty="0" err="1">
                <a:solidFill>
                  <a:srgbClr val="0D1B3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efresher</a:t>
            </a:r>
            <a:r>
              <a:rPr lang="en-US" sz="1500" dirty="0">
                <a:solidFill>
                  <a:srgbClr val="0D1B3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workshops to rebuild confidence – as attitude drives practice, not knowledge alone</a:t>
            </a:r>
            <a:endParaRPr lang="en-US" sz="1500" dirty="0"/>
          </a:p>
        </p:txBody>
      </p:sp>
      <p:sp>
        <p:nvSpPr>
          <p:cNvPr id="39" name="Shape 37"/>
          <p:cNvSpPr/>
          <p:nvPr/>
        </p:nvSpPr>
        <p:spPr>
          <a:xfrm>
            <a:off x="0" y="4389120"/>
            <a:ext cx="9144000" cy="754380"/>
          </a:xfrm>
          <a:prstGeom prst="rect">
            <a:avLst/>
          </a:prstGeom>
          <a:solidFill>
            <a:srgbClr val="0A2D6E"/>
          </a:solidFill>
          <a:ln w="12700">
            <a:solidFill>
              <a:srgbClr val="0A2D6E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40" name="Shape 38"/>
          <p:cNvSpPr/>
          <p:nvPr/>
        </p:nvSpPr>
        <p:spPr>
          <a:xfrm>
            <a:off x="0" y="4389120"/>
            <a:ext cx="320040" cy="754380"/>
          </a:xfrm>
          <a:prstGeom prst="rect">
            <a:avLst/>
          </a:prstGeom>
          <a:solidFill>
            <a:srgbClr val="1E88E5"/>
          </a:solidFill>
          <a:ln w="12700">
            <a:solidFill>
              <a:srgbClr val="1E88E5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41" name="Text 39"/>
          <p:cNvSpPr/>
          <p:nvPr/>
        </p:nvSpPr>
        <p:spPr>
          <a:xfrm>
            <a:off x="457200" y="4389120"/>
            <a:ext cx="8412480" cy="7543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600" i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Take-home: Nigerian medical students are willing - but without structured, observed practice, good attitudes alone will never translate into safe, competent care.</a:t>
            </a:r>
            <a:endParaRPr lang="en-US" sz="16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178</TotalTime>
  <Words>486</Words>
  <Application>Microsoft Office PowerPoint</Application>
  <PresentationFormat>On-screen Show (16:9)</PresentationFormat>
  <Paragraphs>76</Paragraphs>
  <Slides>5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8" baseType="lpstr">
      <vt:lpstr>Arial</vt:lpstr>
      <vt:lpstr>Calibri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Vital Signs Assessment – KAP Study Nigeria</dc:title>
  <dc:subject>PptxGenJS Presentation</dc:subject>
  <dc:creator>Yahaya et al., 2025</dc:creator>
  <cp:lastModifiedBy>Amir Yahaya</cp:lastModifiedBy>
  <cp:revision>7</cp:revision>
  <dcterms:created xsi:type="dcterms:W3CDTF">2026-05-17T14:31:04Z</dcterms:created>
  <dcterms:modified xsi:type="dcterms:W3CDTF">2026-05-18T15:30:45Z</dcterms:modified>
</cp:coreProperties>
</file>