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8288000" cy="10287000"/>
  <p:notesSz cx="6858000" cy="9144000"/>
  <p:embeddedFontLst>
    <p:embeddedFont>
      <p:font typeface="Pluma Bold" charset="1" panose="00000000000000000000"/>
      <p:regular r:id="rId11"/>
    </p:embeddedFont>
    <p:embeddedFont>
      <p:font typeface="Alata" charset="1" panose="000005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A1D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20049" y="815646"/>
            <a:ext cx="16447902" cy="8655709"/>
          </a:xfrm>
          <a:custGeom>
            <a:avLst/>
            <a:gdLst/>
            <a:ahLst/>
            <a:cxnLst/>
            <a:rect r="r" b="b" t="t" l="l"/>
            <a:pathLst>
              <a:path h="8655709" w="16447902">
                <a:moveTo>
                  <a:pt x="0" y="0"/>
                </a:moveTo>
                <a:lnTo>
                  <a:pt x="16447902" y="0"/>
                </a:lnTo>
                <a:lnTo>
                  <a:pt x="16447902" y="8655708"/>
                </a:lnTo>
                <a:lnTo>
                  <a:pt x="0" y="86557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3" id="3"/>
          <p:cNvGrpSpPr/>
          <p:nvPr/>
        </p:nvGrpSpPr>
        <p:grpSpPr>
          <a:xfrm rot="0">
            <a:off x="1411127" y="1365089"/>
            <a:ext cx="15520091" cy="7544373"/>
            <a:chOff x="0" y="0"/>
            <a:chExt cx="3909181" cy="19002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909180" cy="1900267"/>
            </a:xfrm>
            <a:custGeom>
              <a:avLst/>
              <a:gdLst/>
              <a:ahLst/>
              <a:cxnLst/>
              <a:rect r="r" b="b" t="t" l="l"/>
              <a:pathLst>
                <a:path h="1900267" w="3909180">
                  <a:moveTo>
                    <a:pt x="10974" y="0"/>
                  </a:moveTo>
                  <a:lnTo>
                    <a:pt x="3898206" y="0"/>
                  </a:lnTo>
                  <a:cubicBezTo>
                    <a:pt x="3901117" y="0"/>
                    <a:pt x="3903908" y="1156"/>
                    <a:pt x="3905966" y="3214"/>
                  </a:cubicBezTo>
                  <a:cubicBezTo>
                    <a:pt x="3908024" y="5272"/>
                    <a:pt x="3909180" y="8064"/>
                    <a:pt x="3909180" y="10974"/>
                  </a:cubicBezTo>
                  <a:lnTo>
                    <a:pt x="3909180" y="1889293"/>
                  </a:lnTo>
                  <a:cubicBezTo>
                    <a:pt x="3909180" y="1892203"/>
                    <a:pt x="3908024" y="1894995"/>
                    <a:pt x="3905966" y="1897053"/>
                  </a:cubicBezTo>
                  <a:cubicBezTo>
                    <a:pt x="3903908" y="1899111"/>
                    <a:pt x="3901117" y="1900267"/>
                    <a:pt x="3898206" y="1900267"/>
                  </a:cubicBezTo>
                  <a:lnTo>
                    <a:pt x="10974" y="1900267"/>
                  </a:lnTo>
                  <a:cubicBezTo>
                    <a:pt x="4913" y="1900267"/>
                    <a:pt x="0" y="1895354"/>
                    <a:pt x="0" y="1889293"/>
                  </a:cubicBezTo>
                  <a:lnTo>
                    <a:pt x="0" y="10974"/>
                  </a:lnTo>
                  <a:cubicBezTo>
                    <a:pt x="0" y="8064"/>
                    <a:pt x="1156" y="5272"/>
                    <a:pt x="3214" y="3214"/>
                  </a:cubicBezTo>
                  <a:cubicBezTo>
                    <a:pt x="5272" y="1156"/>
                    <a:pt x="8064" y="0"/>
                    <a:pt x="10974" y="0"/>
                  </a:cubicBezTo>
                  <a:close/>
                </a:path>
              </a:pathLst>
            </a:custGeom>
            <a:solidFill>
              <a:srgbClr val="DEF0F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3909181" cy="19478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823005" y="1971838"/>
            <a:ext cx="10064140" cy="3485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05"/>
              </a:lnSpc>
            </a:pPr>
            <a:r>
              <a:rPr lang="en-US" sz="6076" spc="182">
                <a:solidFill>
                  <a:srgbClr val="172E44"/>
                </a:solidFill>
                <a:latin typeface="Pluma Bold"/>
                <a:ea typeface="Pluma Bold"/>
                <a:cs typeface="Pluma Bold"/>
                <a:sym typeface="Pluma Bold"/>
              </a:rPr>
              <a:t>Pain, Physical Activity, and Health-Related Quality Of life in Knee Osteoarthritis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206000" y="6761285"/>
            <a:ext cx="14818251" cy="1517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07"/>
              </a:lnSpc>
            </a:pPr>
            <a:r>
              <a:rPr lang="en-US" sz="4362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“Pain is not just stopping movement, it is worsening life.”</a:t>
            </a:r>
          </a:p>
          <a:p>
            <a:pPr algn="ctr">
              <a:lnSpc>
                <a:spcPts val="6107"/>
              </a:lnSpc>
              <a:spcBef>
                <a:spcPct val="0"/>
              </a:spcBef>
            </a:pP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2228975" y="1933738"/>
            <a:ext cx="3974144" cy="3966918"/>
          </a:xfrm>
          <a:custGeom>
            <a:avLst/>
            <a:gdLst/>
            <a:ahLst/>
            <a:cxnLst/>
            <a:rect r="r" b="b" t="t" l="l"/>
            <a:pathLst>
              <a:path h="3966918" w="3974144">
                <a:moveTo>
                  <a:pt x="0" y="0"/>
                </a:moveTo>
                <a:lnTo>
                  <a:pt x="3974143" y="0"/>
                </a:lnTo>
                <a:lnTo>
                  <a:pt x="3974143" y="3966918"/>
                </a:lnTo>
                <a:lnTo>
                  <a:pt x="0" y="39669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144000" y="8842787"/>
            <a:ext cx="8467800" cy="13019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66"/>
              </a:lnSpc>
            </a:pPr>
          </a:p>
          <a:p>
            <a:pPr algn="ctr">
              <a:lnSpc>
                <a:spcPts val="5266"/>
              </a:lnSpc>
              <a:spcBef>
                <a:spcPct val="0"/>
              </a:spcBef>
            </a:pPr>
            <a:r>
              <a:rPr lang="en-US" sz="3761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 Joy Adediji  B.Physiotherapy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636843" y="572549"/>
            <a:ext cx="5622457" cy="8995930"/>
          </a:xfrm>
          <a:custGeom>
            <a:avLst/>
            <a:gdLst/>
            <a:ahLst/>
            <a:cxnLst/>
            <a:rect r="r" b="b" t="t" l="l"/>
            <a:pathLst>
              <a:path h="8995930" w="5622457">
                <a:moveTo>
                  <a:pt x="0" y="0"/>
                </a:moveTo>
                <a:lnTo>
                  <a:pt x="5622457" y="0"/>
                </a:lnTo>
                <a:lnTo>
                  <a:pt x="5622457" y="8995930"/>
                </a:lnTo>
                <a:lnTo>
                  <a:pt x="0" y="89959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981075"/>
            <a:ext cx="11259671" cy="2355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08"/>
              </a:lnSpc>
            </a:pPr>
            <a:r>
              <a:rPr lang="en-US" sz="7426">
                <a:solidFill>
                  <a:srgbClr val="172E44"/>
                </a:solidFill>
                <a:latin typeface="Pluma Bold"/>
                <a:ea typeface="Pluma Bold"/>
                <a:cs typeface="Pluma Bold"/>
                <a:sym typeface="Pluma Bold"/>
              </a:rPr>
              <a:t>Pain is not just a movement problem.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59763" y="8522036"/>
            <a:ext cx="19811387" cy="736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287"/>
              </a:lnSpc>
            </a:pPr>
            <a:r>
              <a:rPr lang="en-US" sz="3979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That is the question this study answered.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0" y="3891623"/>
            <a:ext cx="10526501" cy="24054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66181" indent="-483090" lvl="1">
              <a:lnSpc>
                <a:spcPts val="6265"/>
              </a:lnSpc>
              <a:spcBef>
                <a:spcPct val="0"/>
              </a:spcBef>
              <a:buFont typeface="Arial"/>
              <a:buChar char="•"/>
            </a:pPr>
            <a:r>
              <a:rPr lang="en-US" sz="4475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We assume pain mainly reduces physical activity.</a:t>
            </a:r>
          </a:p>
          <a:p>
            <a:pPr algn="l">
              <a:lnSpc>
                <a:spcPts val="6816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0" y="6029542"/>
            <a:ext cx="11064374" cy="3364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35774" indent="-517887" lvl="1">
              <a:lnSpc>
                <a:spcPts val="6716"/>
              </a:lnSpc>
              <a:spcBef>
                <a:spcPct val="0"/>
              </a:spcBef>
              <a:buFont typeface="Arial"/>
              <a:buChar char="•"/>
            </a:pPr>
            <a:r>
              <a:rPr lang="en-US" sz="4797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B</a:t>
            </a:r>
            <a:r>
              <a:rPr lang="en-US" sz="4797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ut does pain also worsen quality of life?</a:t>
            </a:r>
          </a:p>
          <a:p>
            <a:pPr algn="ctr">
              <a:lnSpc>
                <a:spcPts val="6716"/>
              </a:lnSpc>
              <a:spcBef>
                <a:spcPct val="0"/>
              </a:spcBef>
            </a:pPr>
          </a:p>
          <a:p>
            <a:pPr algn="ctr">
              <a:lnSpc>
                <a:spcPts val="6716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48270" y="1781225"/>
            <a:ext cx="4191459" cy="1383030"/>
            <a:chOff x="0" y="0"/>
            <a:chExt cx="1103923" cy="36425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103923" cy="364255"/>
            </a:xfrm>
            <a:custGeom>
              <a:avLst/>
              <a:gdLst/>
              <a:ahLst/>
              <a:cxnLst/>
              <a:rect r="r" b="b" t="t" l="l"/>
              <a:pathLst>
                <a:path h="364255" w="1103923">
                  <a:moveTo>
                    <a:pt x="94201" y="0"/>
                  </a:moveTo>
                  <a:lnTo>
                    <a:pt x="1009723" y="0"/>
                  </a:lnTo>
                  <a:cubicBezTo>
                    <a:pt x="1061748" y="0"/>
                    <a:pt x="1103923" y="42175"/>
                    <a:pt x="1103923" y="94201"/>
                  </a:cubicBezTo>
                  <a:lnTo>
                    <a:pt x="1103923" y="270054"/>
                  </a:lnTo>
                  <a:cubicBezTo>
                    <a:pt x="1103923" y="322080"/>
                    <a:pt x="1061748" y="364255"/>
                    <a:pt x="1009723" y="364255"/>
                  </a:cubicBezTo>
                  <a:lnTo>
                    <a:pt x="94201" y="364255"/>
                  </a:lnTo>
                  <a:cubicBezTo>
                    <a:pt x="42175" y="364255"/>
                    <a:pt x="0" y="322080"/>
                    <a:pt x="0" y="270054"/>
                  </a:cubicBezTo>
                  <a:lnTo>
                    <a:pt x="0" y="94201"/>
                  </a:lnTo>
                  <a:cubicBezTo>
                    <a:pt x="0" y="42175"/>
                    <a:pt x="42175" y="0"/>
                    <a:pt x="94201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1103923" cy="421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FEFEFE"/>
                  </a:solidFill>
                  <a:latin typeface="Alata"/>
                  <a:ea typeface="Alata"/>
                  <a:cs typeface="Alata"/>
                  <a:sym typeface="Alata"/>
                </a:rPr>
                <a:t>PARTICIPANTS AND SETTING 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1781225"/>
            <a:ext cx="4570205" cy="1108710"/>
            <a:chOff x="0" y="0"/>
            <a:chExt cx="1203675" cy="29200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03675" cy="292006"/>
            </a:xfrm>
            <a:custGeom>
              <a:avLst/>
              <a:gdLst/>
              <a:ahLst/>
              <a:cxnLst/>
              <a:rect r="r" b="b" t="t" l="l"/>
              <a:pathLst>
                <a:path h="292006" w="1203675">
                  <a:moveTo>
                    <a:pt x="86394" y="0"/>
                  </a:moveTo>
                  <a:lnTo>
                    <a:pt x="1117281" y="0"/>
                  </a:lnTo>
                  <a:cubicBezTo>
                    <a:pt x="1164995" y="0"/>
                    <a:pt x="1203675" y="38680"/>
                    <a:pt x="1203675" y="86394"/>
                  </a:cubicBezTo>
                  <a:lnTo>
                    <a:pt x="1203675" y="205612"/>
                  </a:lnTo>
                  <a:cubicBezTo>
                    <a:pt x="1203675" y="253326"/>
                    <a:pt x="1164995" y="292006"/>
                    <a:pt x="1117281" y="292006"/>
                  </a:cubicBezTo>
                  <a:lnTo>
                    <a:pt x="86394" y="292006"/>
                  </a:lnTo>
                  <a:cubicBezTo>
                    <a:pt x="38680" y="292006"/>
                    <a:pt x="0" y="253326"/>
                    <a:pt x="0" y="205612"/>
                  </a:cubicBezTo>
                  <a:lnTo>
                    <a:pt x="0" y="86394"/>
                  </a:lnTo>
                  <a:cubicBezTo>
                    <a:pt x="0" y="38680"/>
                    <a:pt x="38680" y="0"/>
                    <a:pt x="86394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76200"/>
              <a:ext cx="1203675" cy="36820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6160"/>
                </a:lnSpc>
              </a:pPr>
              <a:r>
                <a:rPr lang="en-US" sz="4400">
                  <a:solidFill>
                    <a:srgbClr val="FEFEFE"/>
                  </a:solidFill>
                  <a:latin typeface="Alata"/>
                  <a:ea typeface="Alata"/>
                  <a:cs typeface="Alata"/>
                  <a:sym typeface="Alata"/>
                </a:rPr>
                <a:t>DESIGN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687530" y="1781225"/>
            <a:ext cx="4434670" cy="1027503"/>
            <a:chOff x="0" y="0"/>
            <a:chExt cx="1167979" cy="27061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167979" cy="270618"/>
            </a:xfrm>
            <a:custGeom>
              <a:avLst/>
              <a:gdLst/>
              <a:ahLst/>
              <a:cxnLst/>
              <a:rect r="r" b="b" t="t" l="l"/>
              <a:pathLst>
                <a:path h="270618" w="1167979">
                  <a:moveTo>
                    <a:pt x="89034" y="0"/>
                  </a:moveTo>
                  <a:lnTo>
                    <a:pt x="1078945" y="0"/>
                  </a:lnTo>
                  <a:cubicBezTo>
                    <a:pt x="1102558" y="0"/>
                    <a:pt x="1125204" y="9380"/>
                    <a:pt x="1141901" y="26078"/>
                  </a:cubicBezTo>
                  <a:cubicBezTo>
                    <a:pt x="1158599" y="42775"/>
                    <a:pt x="1167979" y="65421"/>
                    <a:pt x="1167979" y="89034"/>
                  </a:cubicBezTo>
                  <a:lnTo>
                    <a:pt x="1167979" y="181584"/>
                  </a:lnTo>
                  <a:cubicBezTo>
                    <a:pt x="1167979" y="205197"/>
                    <a:pt x="1158599" y="227843"/>
                    <a:pt x="1141901" y="244541"/>
                  </a:cubicBezTo>
                  <a:cubicBezTo>
                    <a:pt x="1125204" y="261238"/>
                    <a:pt x="1102558" y="270618"/>
                    <a:pt x="1078945" y="270618"/>
                  </a:cubicBezTo>
                  <a:lnTo>
                    <a:pt x="89034" y="270618"/>
                  </a:lnTo>
                  <a:cubicBezTo>
                    <a:pt x="65421" y="270618"/>
                    <a:pt x="42775" y="261238"/>
                    <a:pt x="26078" y="244541"/>
                  </a:cubicBezTo>
                  <a:cubicBezTo>
                    <a:pt x="9380" y="227843"/>
                    <a:pt x="0" y="205197"/>
                    <a:pt x="0" y="181584"/>
                  </a:cubicBezTo>
                  <a:lnTo>
                    <a:pt x="0" y="89034"/>
                  </a:lnTo>
                  <a:cubicBezTo>
                    <a:pt x="0" y="65421"/>
                    <a:pt x="9380" y="42775"/>
                    <a:pt x="26078" y="26078"/>
                  </a:cubicBezTo>
                  <a:cubicBezTo>
                    <a:pt x="42775" y="9380"/>
                    <a:pt x="65421" y="0"/>
                    <a:pt x="89034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1167979" cy="32776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620"/>
                </a:lnSpc>
              </a:pPr>
              <a:r>
                <a:rPr lang="en-US" sz="3300">
                  <a:solidFill>
                    <a:srgbClr val="FEFEFE"/>
                  </a:solidFill>
                  <a:latin typeface="Alata"/>
                  <a:ea typeface="Alata"/>
                  <a:cs typeface="Alata"/>
                  <a:sym typeface="Alata"/>
                </a:rPr>
                <a:t>MEASURES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028700" y="3443362"/>
            <a:ext cx="4426582" cy="4618079"/>
            <a:chOff x="0" y="0"/>
            <a:chExt cx="1165849" cy="121628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165849" cy="1216284"/>
            </a:xfrm>
            <a:custGeom>
              <a:avLst/>
              <a:gdLst/>
              <a:ahLst/>
              <a:cxnLst/>
              <a:rect r="r" b="b" t="t" l="l"/>
              <a:pathLst>
                <a:path h="1216284" w="1165849">
                  <a:moveTo>
                    <a:pt x="89197" y="0"/>
                  </a:moveTo>
                  <a:lnTo>
                    <a:pt x="1076652" y="0"/>
                  </a:lnTo>
                  <a:cubicBezTo>
                    <a:pt x="1125914" y="0"/>
                    <a:pt x="1165849" y="39935"/>
                    <a:pt x="1165849" y="89197"/>
                  </a:cubicBezTo>
                  <a:lnTo>
                    <a:pt x="1165849" y="1127087"/>
                  </a:lnTo>
                  <a:cubicBezTo>
                    <a:pt x="1165849" y="1150744"/>
                    <a:pt x="1156451" y="1173431"/>
                    <a:pt x="1139723" y="1190159"/>
                  </a:cubicBezTo>
                  <a:cubicBezTo>
                    <a:pt x="1122996" y="1206887"/>
                    <a:pt x="1100308" y="1216284"/>
                    <a:pt x="1076652" y="1216284"/>
                  </a:cubicBezTo>
                  <a:lnTo>
                    <a:pt x="89197" y="1216284"/>
                  </a:lnTo>
                  <a:cubicBezTo>
                    <a:pt x="65541" y="1216284"/>
                    <a:pt x="42853" y="1206887"/>
                    <a:pt x="26125" y="1190159"/>
                  </a:cubicBezTo>
                  <a:cubicBezTo>
                    <a:pt x="9398" y="1173431"/>
                    <a:pt x="0" y="1150744"/>
                    <a:pt x="0" y="1127087"/>
                  </a:cubicBezTo>
                  <a:lnTo>
                    <a:pt x="0" y="89197"/>
                  </a:lnTo>
                  <a:cubicBezTo>
                    <a:pt x="0" y="39935"/>
                    <a:pt x="39935" y="0"/>
                    <a:pt x="89197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1165849" cy="12639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7093582" y="3443362"/>
            <a:ext cx="4426582" cy="4618079"/>
            <a:chOff x="0" y="0"/>
            <a:chExt cx="1165849" cy="1216284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165849" cy="1216284"/>
            </a:xfrm>
            <a:custGeom>
              <a:avLst/>
              <a:gdLst/>
              <a:ahLst/>
              <a:cxnLst/>
              <a:rect r="r" b="b" t="t" l="l"/>
              <a:pathLst>
                <a:path h="1216284" w="1165849">
                  <a:moveTo>
                    <a:pt x="89197" y="0"/>
                  </a:moveTo>
                  <a:lnTo>
                    <a:pt x="1076652" y="0"/>
                  </a:lnTo>
                  <a:cubicBezTo>
                    <a:pt x="1125914" y="0"/>
                    <a:pt x="1165849" y="39935"/>
                    <a:pt x="1165849" y="89197"/>
                  </a:cubicBezTo>
                  <a:lnTo>
                    <a:pt x="1165849" y="1127087"/>
                  </a:lnTo>
                  <a:cubicBezTo>
                    <a:pt x="1165849" y="1150744"/>
                    <a:pt x="1156451" y="1173431"/>
                    <a:pt x="1139723" y="1190159"/>
                  </a:cubicBezTo>
                  <a:cubicBezTo>
                    <a:pt x="1122996" y="1206887"/>
                    <a:pt x="1100308" y="1216284"/>
                    <a:pt x="1076652" y="1216284"/>
                  </a:cubicBezTo>
                  <a:lnTo>
                    <a:pt x="89197" y="1216284"/>
                  </a:lnTo>
                  <a:cubicBezTo>
                    <a:pt x="65541" y="1216284"/>
                    <a:pt x="42853" y="1206887"/>
                    <a:pt x="26125" y="1190159"/>
                  </a:cubicBezTo>
                  <a:cubicBezTo>
                    <a:pt x="9398" y="1173431"/>
                    <a:pt x="0" y="1150744"/>
                    <a:pt x="0" y="1127087"/>
                  </a:cubicBezTo>
                  <a:lnTo>
                    <a:pt x="0" y="89197"/>
                  </a:lnTo>
                  <a:cubicBezTo>
                    <a:pt x="0" y="39935"/>
                    <a:pt x="39935" y="0"/>
                    <a:pt x="89197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1165849" cy="12639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678635" y="4528026"/>
            <a:ext cx="3033697" cy="1672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74"/>
              </a:lnSpc>
              <a:spcBef>
                <a:spcPct val="0"/>
              </a:spcBef>
            </a:pPr>
            <a:r>
              <a:rPr lang="en-US" sz="3196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Cross-sectional hospital-based study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299268" y="3556122"/>
            <a:ext cx="3689464" cy="19819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22254" indent="-411127" lvl="1">
              <a:lnSpc>
                <a:spcPts val="5331"/>
              </a:lnSpc>
              <a:buFont typeface="Arial"/>
              <a:buChar char="•"/>
            </a:pPr>
            <a:r>
              <a:rPr lang="en-US" sz="3808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79</a:t>
            </a:r>
            <a:r>
              <a:rPr lang="en-US" sz="3808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 adults with knee </a:t>
            </a:r>
          </a:p>
          <a:p>
            <a:pPr algn="l">
              <a:lnSpc>
                <a:spcPts val="5331"/>
              </a:lnSpc>
            </a:pPr>
            <a:r>
              <a:rPr lang="en-US" sz="3808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osteoarthritis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549004" y="5676202"/>
            <a:ext cx="3971159" cy="20626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57086" indent="-428543" lvl="1">
              <a:lnSpc>
                <a:spcPts val="5557"/>
              </a:lnSpc>
              <a:buFont typeface="Arial"/>
              <a:buChar char="•"/>
            </a:pPr>
            <a:r>
              <a:rPr lang="en-US" sz="396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3</a:t>
            </a:r>
            <a:r>
              <a:rPr lang="en-US" sz="396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 teaching hospitals </a:t>
            </a:r>
          </a:p>
          <a:p>
            <a:pPr algn="l">
              <a:lnSpc>
                <a:spcPts val="5557"/>
              </a:lnSpc>
            </a:pPr>
            <a:r>
              <a:rPr lang="en-US" sz="396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in Oyo State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2687530" y="3443362"/>
            <a:ext cx="4426582" cy="4618079"/>
            <a:chOff x="0" y="0"/>
            <a:chExt cx="1165849" cy="121628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165849" cy="1216284"/>
            </a:xfrm>
            <a:custGeom>
              <a:avLst/>
              <a:gdLst/>
              <a:ahLst/>
              <a:cxnLst/>
              <a:rect r="r" b="b" t="t" l="l"/>
              <a:pathLst>
                <a:path h="1216284" w="1165849">
                  <a:moveTo>
                    <a:pt x="89197" y="0"/>
                  </a:moveTo>
                  <a:lnTo>
                    <a:pt x="1076652" y="0"/>
                  </a:lnTo>
                  <a:cubicBezTo>
                    <a:pt x="1125914" y="0"/>
                    <a:pt x="1165849" y="39935"/>
                    <a:pt x="1165849" y="89197"/>
                  </a:cubicBezTo>
                  <a:lnTo>
                    <a:pt x="1165849" y="1127087"/>
                  </a:lnTo>
                  <a:cubicBezTo>
                    <a:pt x="1165849" y="1150744"/>
                    <a:pt x="1156451" y="1173431"/>
                    <a:pt x="1139723" y="1190159"/>
                  </a:cubicBezTo>
                  <a:cubicBezTo>
                    <a:pt x="1122996" y="1206887"/>
                    <a:pt x="1100308" y="1216284"/>
                    <a:pt x="1076652" y="1216284"/>
                  </a:cubicBezTo>
                  <a:lnTo>
                    <a:pt x="89197" y="1216284"/>
                  </a:lnTo>
                  <a:cubicBezTo>
                    <a:pt x="65541" y="1216284"/>
                    <a:pt x="42853" y="1206887"/>
                    <a:pt x="26125" y="1190159"/>
                  </a:cubicBezTo>
                  <a:cubicBezTo>
                    <a:pt x="9398" y="1173431"/>
                    <a:pt x="0" y="1150744"/>
                    <a:pt x="0" y="1127087"/>
                  </a:cubicBezTo>
                  <a:lnTo>
                    <a:pt x="0" y="89197"/>
                  </a:lnTo>
                  <a:cubicBezTo>
                    <a:pt x="0" y="39935"/>
                    <a:pt x="39935" y="0"/>
                    <a:pt x="89197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47625"/>
              <a:ext cx="1165849" cy="12639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368013" y="4010284"/>
            <a:ext cx="4066547" cy="2979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27673" indent="-463837" lvl="1">
              <a:lnSpc>
                <a:spcPts val="6015"/>
              </a:lnSpc>
              <a:buFont typeface="Arial"/>
              <a:buChar char="•"/>
            </a:pPr>
            <a:r>
              <a:rPr lang="en-US" sz="4296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Pain,</a:t>
            </a:r>
            <a:r>
              <a:rPr lang="en-US" sz="4296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 physical activity, </a:t>
            </a:r>
          </a:p>
          <a:p>
            <a:pPr algn="l">
              <a:lnSpc>
                <a:spcPts val="6015"/>
              </a:lnSpc>
            </a:pPr>
            <a:r>
              <a:rPr lang="en-US" sz="4296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HRQoL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998473" y="2250454"/>
            <a:ext cx="6492993" cy="1726204"/>
            <a:chOff x="0" y="0"/>
            <a:chExt cx="1710089" cy="45463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10089" cy="454638"/>
            </a:xfrm>
            <a:custGeom>
              <a:avLst/>
              <a:gdLst/>
              <a:ahLst/>
              <a:cxnLst/>
              <a:rect r="r" b="b" t="t" l="l"/>
              <a:pathLst>
                <a:path h="454638" w="1710089">
                  <a:moveTo>
                    <a:pt x="60810" y="0"/>
                  </a:moveTo>
                  <a:lnTo>
                    <a:pt x="1649279" y="0"/>
                  </a:lnTo>
                  <a:cubicBezTo>
                    <a:pt x="1665406" y="0"/>
                    <a:pt x="1680874" y="6407"/>
                    <a:pt x="1692278" y="17811"/>
                  </a:cubicBezTo>
                  <a:cubicBezTo>
                    <a:pt x="1703682" y="29215"/>
                    <a:pt x="1710089" y="44682"/>
                    <a:pt x="1710089" y="60810"/>
                  </a:cubicBezTo>
                  <a:lnTo>
                    <a:pt x="1710089" y="393828"/>
                  </a:lnTo>
                  <a:cubicBezTo>
                    <a:pt x="1710089" y="427413"/>
                    <a:pt x="1682863" y="454638"/>
                    <a:pt x="1649279" y="454638"/>
                  </a:cubicBezTo>
                  <a:lnTo>
                    <a:pt x="60810" y="454638"/>
                  </a:lnTo>
                  <a:cubicBezTo>
                    <a:pt x="27225" y="454638"/>
                    <a:pt x="0" y="427413"/>
                    <a:pt x="0" y="393828"/>
                  </a:cubicBezTo>
                  <a:lnTo>
                    <a:pt x="0" y="60810"/>
                  </a:lnTo>
                  <a:cubicBezTo>
                    <a:pt x="0" y="27225"/>
                    <a:pt x="27225" y="0"/>
                    <a:pt x="60810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76200"/>
              <a:ext cx="1710089" cy="5308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880"/>
                </a:lnSpc>
              </a:pPr>
              <a:r>
                <a:rPr lang="en-US" sz="4200">
                  <a:solidFill>
                    <a:srgbClr val="FEFEFE"/>
                  </a:solidFill>
                  <a:latin typeface="Alata"/>
                  <a:ea typeface="Alata"/>
                  <a:cs typeface="Alata"/>
                  <a:sym typeface="Alata"/>
                </a:rPr>
                <a:t>Pain and HRQOL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452861" y="2250454"/>
            <a:ext cx="6362537" cy="1889760"/>
            <a:chOff x="0" y="0"/>
            <a:chExt cx="1675730" cy="4977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675730" cy="497715"/>
            </a:xfrm>
            <a:custGeom>
              <a:avLst/>
              <a:gdLst/>
              <a:ahLst/>
              <a:cxnLst/>
              <a:rect r="r" b="b" t="t" l="l"/>
              <a:pathLst>
                <a:path h="497715" w="1675730">
                  <a:moveTo>
                    <a:pt x="62057" y="0"/>
                  </a:moveTo>
                  <a:lnTo>
                    <a:pt x="1613673" y="0"/>
                  </a:lnTo>
                  <a:cubicBezTo>
                    <a:pt x="1647946" y="0"/>
                    <a:pt x="1675730" y="27784"/>
                    <a:pt x="1675730" y="62057"/>
                  </a:cubicBezTo>
                  <a:lnTo>
                    <a:pt x="1675730" y="435658"/>
                  </a:lnTo>
                  <a:cubicBezTo>
                    <a:pt x="1675730" y="469931"/>
                    <a:pt x="1647946" y="497715"/>
                    <a:pt x="1613673" y="497715"/>
                  </a:cubicBezTo>
                  <a:lnTo>
                    <a:pt x="62057" y="497715"/>
                  </a:lnTo>
                  <a:cubicBezTo>
                    <a:pt x="27784" y="497715"/>
                    <a:pt x="0" y="469931"/>
                    <a:pt x="0" y="435658"/>
                  </a:cubicBezTo>
                  <a:lnTo>
                    <a:pt x="0" y="62057"/>
                  </a:lnTo>
                  <a:cubicBezTo>
                    <a:pt x="0" y="27784"/>
                    <a:pt x="27784" y="0"/>
                    <a:pt x="62057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76200"/>
              <a:ext cx="1675730" cy="5739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6160"/>
                </a:lnSpc>
              </a:pPr>
              <a:r>
                <a:rPr lang="en-US" sz="4400">
                  <a:solidFill>
                    <a:srgbClr val="FEFEFE"/>
                  </a:solidFill>
                  <a:latin typeface="Alata"/>
                  <a:ea typeface="Alata"/>
                  <a:cs typeface="Alata"/>
                  <a:sym typeface="Alata"/>
                </a:rPr>
                <a:t> Pain and physical activity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828564" y="4438669"/>
            <a:ext cx="5529133" cy="4050392"/>
            <a:chOff x="0" y="0"/>
            <a:chExt cx="1456233" cy="106677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6233" cy="1066770"/>
            </a:xfrm>
            <a:custGeom>
              <a:avLst/>
              <a:gdLst/>
              <a:ahLst/>
              <a:cxnLst/>
              <a:rect r="r" b="b" t="t" l="l"/>
              <a:pathLst>
                <a:path h="1066770" w="1456233">
                  <a:moveTo>
                    <a:pt x="71410" y="0"/>
                  </a:moveTo>
                  <a:lnTo>
                    <a:pt x="1384822" y="0"/>
                  </a:lnTo>
                  <a:cubicBezTo>
                    <a:pt x="1403761" y="0"/>
                    <a:pt x="1421925" y="7524"/>
                    <a:pt x="1435317" y="20916"/>
                  </a:cubicBezTo>
                  <a:cubicBezTo>
                    <a:pt x="1448709" y="34308"/>
                    <a:pt x="1456233" y="52471"/>
                    <a:pt x="1456233" y="71410"/>
                  </a:cubicBezTo>
                  <a:lnTo>
                    <a:pt x="1456233" y="995359"/>
                  </a:lnTo>
                  <a:cubicBezTo>
                    <a:pt x="1456233" y="1014299"/>
                    <a:pt x="1448709" y="1032462"/>
                    <a:pt x="1435317" y="1045854"/>
                  </a:cubicBezTo>
                  <a:cubicBezTo>
                    <a:pt x="1421925" y="1059246"/>
                    <a:pt x="1403761" y="1066770"/>
                    <a:pt x="1384822" y="1066770"/>
                  </a:cubicBezTo>
                  <a:lnTo>
                    <a:pt x="71410" y="1066770"/>
                  </a:lnTo>
                  <a:cubicBezTo>
                    <a:pt x="52471" y="1066770"/>
                    <a:pt x="34308" y="1059246"/>
                    <a:pt x="20916" y="1045854"/>
                  </a:cubicBezTo>
                  <a:cubicBezTo>
                    <a:pt x="7524" y="1032462"/>
                    <a:pt x="0" y="1014299"/>
                    <a:pt x="0" y="995359"/>
                  </a:cubicBezTo>
                  <a:lnTo>
                    <a:pt x="0" y="71410"/>
                  </a:lnTo>
                  <a:cubicBezTo>
                    <a:pt x="0" y="52471"/>
                    <a:pt x="7524" y="34308"/>
                    <a:pt x="20916" y="20916"/>
                  </a:cubicBezTo>
                  <a:cubicBezTo>
                    <a:pt x="34308" y="7524"/>
                    <a:pt x="52471" y="0"/>
                    <a:pt x="71410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1456233" cy="1114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1217548" y="4140214"/>
            <a:ext cx="6273918" cy="4308687"/>
            <a:chOff x="0" y="0"/>
            <a:chExt cx="1652390" cy="113479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652390" cy="1134798"/>
            </a:xfrm>
            <a:custGeom>
              <a:avLst/>
              <a:gdLst/>
              <a:ahLst/>
              <a:cxnLst/>
              <a:rect r="r" b="b" t="t" l="l"/>
              <a:pathLst>
                <a:path h="1134798" w="1652390">
                  <a:moveTo>
                    <a:pt x="62933" y="0"/>
                  </a:moveTo>
                  <a:lnTo>
                    <a:pt x="1589457" y="0"/>
                  </a:lnTo>
                  <a:cubicBezTo>
                    <a:pt x="1606148" y="0"/>
                    <a:pt x="1622155" y="6630"/>
                    <a:pt x="1633957" y="18433"/>
                  </a:cubicBezTo>
                  <a:cubicBezTo>
                    <a:pt x="1645759" y="30235"/>
                    <a:pt x="1652390" y="46242"/>
                    <a:pt x="1652390" y="62933"/>
                  </a:cubicBezTo>
                  <a:lnTo>
                    <a:pt x="1652390" y="1071865"/>
                  </a:lnTo>
                  <a:cubicBezTo>
                    <a:pt x="1652390" y="1088556"/>
                    <a:pt x="1645759" y="1104563"/>
                    <a:pt x="1633957" y="1116366"/>
                  </a:cubicBezTo>
                  <a:cubicBezTo>
                    <a:pt x="1622155" y="1128168"/>
                    <a:pt x="1606148" y="1134798"/>
                    <a:pt x="1589457" y="1134798"/>
                  </a:cubicBezTo>
                  <a:lnTo>
                    <a:pt x="62933" y="1134798"/>
                  </a:lnTo>
                  <a:cubicBezTo>
                    <a:pt x="46242" y="1134798"/>
                    <a:pt x="30235" y="1128168"/>
                    <a:pt x="18433" y="1116366"/>
                  </a:cubicBezTo>
                  <a:cubicBezTo>
                    <a:pt x="6630" y="1104563"/>
                    <a:pt x="0" y="1088556"/>
                    <a:pt x="0" y="1071865"/>
                  </a:cubicBezTo>
                  <a:lnTo>
                    <a:pt x="0" y="62933"/>
                  </a:lnTo>
                  <a:cubicBezTo>
                    <a:pt x="0" y="46242"/>
                    <a:pt x="6630" y="30235"/>
                    <a:pt x="18433" y="18433"/>
                  </a:cubicBezTo>
                  <a:cubicBezTo>
                    <a:pt x="30235" y="6630"/>
                    <a:pt x="46242" y="0"/>
                    <a:pt x="62933" y="0"/>
                  </a:cubicBezTo>
                  <a:close/>
                </a:path>
              </a:pathLst>
            </a:custGeom>
            <a:solidFill>
              <a:srgbClr val="6EA1D6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1652390" cy="11824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57697" y="4283075"/>
            <a:ext cx="3408611" cy="86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79</a:t>
            </a: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 adults with knee 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osteoarthritis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9695" y="5490406"/>
            <a:ext cx="3558778" cy="86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3</a:t>
            </a: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 teaching hospitals 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FEFEFE"/>
                </a:solidFill>
                <a:latin typeface="Alata"/>
                <a:ea typeface="Alata"/>
                <a:cs typeface="Alata"/>
                <a:sym typeface="Alata"/>
              </a:rPr>
              <a:t>in Oyo State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609489" y="5283642"/>
            <a:ext cx="5611131" cy="2735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1139393" indent="-569696" lvl="1">
              <a:lnSpc>
                <a:spcPts val="7388"/>
              </a:lnSpc>
              <a:spcBef>
                <a:spcPct val="0"/>
              </a:spcBef>
              <a:buFont typeface="Arial"/>
              <a:buChar char="•"/>
            </a:pPr>
            <a:r>
              <a:rPr lang="en-US" sz="5277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N</a:t>
            </a:r>
            <a:r>
              <a:rPr lang="en-US" sz="5277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ot significant</a:t>
            </a:r>
          </a:p>
          <a:p>
            <a:pPr algn="ctr" marL="1139393" indent="-569696" lvl="1">
              <a:lnSpc>
                <a:spcPts val="7388"/>
              </a:lnSpc>
              <a:spcBef>
                <a:spcPct val="0"/>
              </a:spcBef>
              <a:buFont typeface="Arial"/>
              <a:buChar char="•"/>
            </a:pPr>
            <a:r>
              <a:rPr lang="en-US" sz="5277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p = 0.068</a:t>
            </a:r>
          </a:p>
          <a:p>
            <a:pPr algn="ctr">
              <a:lnSpc>
                <a:spcPts val="7388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11518689" y="4172193"/>
            <a:ext cx="5452561" cy="4516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99676" indent="-399838" lvl="1">
              <a:lnSpc>
                <a:spcPts val="5185"/>
              </a:lnSpc>
              <a:spcBef>
                <a:spcPct val="0"/>
              </a:spcBef>
              <a:buFont typeface="Arial"/>
              <a:buChar char="•"/>
            </a:pPr>
            <a:r>
              <a:rPr lang="en-US" sz="3703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Significant</a:t>
            </a:r>
            <a:r>
              <a:rPr lang="en-US" sz="3703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 across all domains</a:t>
            </a:r>
          </a:p>
          <a:p>
            <a:pPr algn="l" marL="799676" indent="-399838" lvl="1">
              <a:lnSpc>
                <a:spcPts val="5185"/>
              </a:lnSpc>
              <a:spcBef>
                <a:spcPct val="0"/>
              </a:spcBef>
              <a:buFont typeface="Arial"/>
              <a:buChar char="•"/>
            </a:pPr>
            <a:r>
              <a:rPr lang="en-US" sz="3703">
                <a:solidFill>
                  <a:srgbClr val="FFFFFF"/>
                </a:solidFill>
                <a:latin typeface="Alata"/>
                <a:ea typeface="Alata"/>
                <a:cs typeface="Alata"/>
                <a:sym typeface="Alata"/>
              </a:rPr>
              <a:t>self-care, usual activities, pain/discomfort, anxiety/depression</a:t>
            </a:r>
          </a:p>
          <a:p>
            <a:pPr algn="l">
              <a:lnSpc>
                <a:spcPts val="5185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864598" y="8993662"/>
            <a:ext cx="16394702" cy="718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00"/>
              </a:lnSpc>
              <a:spcBef>
                <a:spcPct val="0"/>
              </a:spcBef>
            </a:pPr>
            <a:r>
              <a:rPr lang="en-US" sz="4214">
                <a:solidFill>
                  <a:srgbClr val="000000"/>
                </a:solidFill>
                <a:latin typeface="Alata"/>
                <a:ea typeface="Alata"/>
                <a:cs typeface="Alata"/>
                <a:sym typeface="Alata"/>
              </a:rPr>
              <a:t>Patients may still m</a:t>
            </a:r>
            <a:r>
              <a:rPr lang="en-US" sz="4214">
                <a:solidFill>
                  <a:srgbClr val="000000"/>
                </a:solidFill>
                <a:latin typeface="Alata"/>
                <a:ea typeface="Alata"/>
                <a:cs typeface="Alata"/>
                <a:sym typeface="Alata"/>
              </a:rPr>
              <a:t>ove, but pain is still lowering their quality of life.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5581895" y="607378"/>
            <a:ext cx="7424440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Alata"/>
                <a:ea typeface="Alata"/>
                <a:cs typeface="Alata"/>
                <a:sym typeface="Alata"/>
              </a:rPr>
              <a:t>One Finding that Matters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A1D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50038" y="831428"/>
            <a:ext cx="16387923" cy="8624145"/>
          </a:xfrm>
          <a:custGeom>
            <a:avLst/>
            <a:gdLst/>
            <a:ahLst/>
            <a:cxnLst/>
            <a:rect r="r" b="b" t="t" l="l"/>
            <a:pathLst>
              <a:path h="8624145" w="16387923">
                <a:moveTo>
                  <a:pt x="0" y="0"/>
                </a:moveTo>
                <a:lnTo>
                  <a:pt x="16387924" y="0"/>
                </a:lnTo>
                <a:lnTo>
                  <a:pt x="16387924" y="8624144"/>
                </a:lnTo>
                <a:lnTo>
                  <a:pt x="0" y="86241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3" id="3"/>
          <p:cNvGrpSpPr/>
          <p:nvPr/>
        </p:nvGrpSpPr>
        <p:grpSpPr>
          <a:xfrm rot="0">
            <a:off x="1439325" y="1378868"/>
            <a:ext cx="15463496" cy="7516862"/>
            <a:chOff x="0" y="0"/>
            <a:chExt cx="3909181" cy="19002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909180" cy="1900267"/>
            </a:xfrm>
            <a:custGeom>
              <a:avLst/>
              <a:gdLst/>
              <a:ahLst/>
              <a:cxnLst/>
              <a:rect r="r" b="b" t="t" l="l"/>
              <a:pathLst>
                <a:path h="1900267" w="3909180">
                  <a:moveTo>
                    <a:pt x="11014" y="0"/>
                  </a:moveTo>
                  <a:lnTo>
                    <a:pt x="3898166" y="0"/>
                  </a:lnTo>
                  <a:cubicBezTo>
                    <a:pt x="3904249" y="0"/>
                    <a:pt x="3909180" y="4931"/>
                    <a:pt x="3909180" y="11014"/>
                  </a:cubicBezTo>
                  <a:lnTo>
                    <a:pt x="3909180" y="1889253"/>
                  </a:lnTo>
                  <a:cubicBezTo>
                    <a:pt x="3909180" y="1895336"/>
                    <a:pt x="3904249" y="1900267"/>
                    <a:pt x="3898166" y="1900267"/>
                  </a:cubicBezTo>
                  <a:lnTo>
                    <a:pt x="11014" y="1900267"/>
                  </a:lnTo>
                  <a:cubicBezTo>
                    <a:pt x="4931" y="1900267"/>
                    <a:pt x="0" y="1895336"/>
                    <a:pt x="0" y="1889253"/>
                  </a:cubicBezTo>
                  <a:lnTo>
                    <a:pt x="0" y="11014"/>
                  </a:lnTo>
                  <a:cubicBezTo>
                    <a:pt x="0" y="4931"/>
                    <a:pt x="4931" y="0"/>
                    <a:pt x="11014" y="0"/>
                  </a:cubicBezTo>
                  <a:close/>
                </a:path>
              </a:pathLst>
            </a:custGeom>
            <a:solidFill>
              <a:srgbClr val="DEF0F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3909181" cy="19478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795804" y="7404555"/>
            <a:ext cx="15463496" cy="8367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016"/>
              </a:lnSpc>
            </a:pPr>
            <a:r>
              <a:rPr lang="en-US" sz="4440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The goal is not just movement. The goal is better living.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26042" y="3773581"/>
            <a:ext cx="13493344" cy="3059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36646" indent="-418323" lvl="1">
              <a:lnSpc>
                <a:spcPts val="6122"/>
              </a:lnSpc>
              <a:buFont typeface="Arial"/>
              <a:buChar char="•"/>
            </a:pPr>
            <a:r>
              <a:rPr lang="en-US" sz="3875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Manage pain better.</a:t>
            </a:r>
          </a:p>
          <a:p>
            <a:pPr algn="l" marL="836646" indent="-418323" lvl="1">
              <a:lnSpc>
                <a:spcPts val="6122"/>
              </a:lnSpc>
              <a:buFont typeface="Arial"/>
              <a:buChar char="•"/>
            </a:pPr>
            <a:r>
              <a:rPr lang="en-US" sz="3875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Address emotional distress.</a:t>
            </a:r>
          </a:p>
          <a:p>
            <a:pPr algn="l" marL="836646" indent="-418323" lvl="1">
              <a:lnSpc>
                <a:spcPts val="6122"/>
              </a:lnSpc>
              <a:buFont typeface="Arial"/>
              <a:buChar char="•"/>
            </a:pPr>
            <a:r>
              <a:rPr lang="en-US" sz="3875">
                <a:solidFill>
                  <a:srgbClr val="172E44"/>
                </a:solidFill>
                <a:latin typeface="Alata"/>
                <a:ea typeface="Alata"/>
                <a:cs typeface="Alata"/>
                <a:sym typeface="Alata"/>
              </a:rPr>
              <a:t>Prescribe graded low-impact activity.</a:t>
            </a:r>
          </a:p>
          <a:p>
            <a:pPr algn="l" marL="0" indent="0" lvl="0">
              <a:lnSpc>
                <a:spcPts val="6122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926042" y="2458707"/>
            <a:ext cx="7245031" cy="72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88"/>
              </a:lnSpc>
            </a:pPr>
            <a:r>
              <a:rPr lang="en-US" sz="4667">
                <a:solidFill>
                  <a:srgbClr val="172E44"/>
                </a:solidFill>
                <a:latin typeface="Pluma Bold"/>
                <a:ea typeface="Pluma Bold"/>
                <a:cs typeface="Pluma Bold"/>
                <a:sym typeface="Pluma Bold"/>
              </a:rPr>
              <a:t>What this means for care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DAHKG0bulhQ</dc:identifier>
  <dcterms:modified xsi:type="dcterms:W3CDTF">2011-08-01T06:04:30Z</dcterms:modified>
  <cp:revision>1</cp:revision>
  <dc:title>Blue Illustrated Physical Therapy Presentation</dc:title>
</cp:coreProperties>
</file>