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6"/>
  </p:notesMasterIdLst>
  <p:sldIdLst>
    <p:sldId id="256" r:id="rId2"/>
    <p:sldId id="262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00412-10E2-42CE-8A7A-89A5E2AC4A08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F4783-830E-43AF-9996-EA313CF98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271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97690-F8E0-0E72-5EF3-61B3A5FC9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E8AEA7-A669-EF90-F146-2829477DD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E3185-5AA7-30E4-8539-41464960A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CEA69-70F7-632F-CCAD-B40E88EE8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D0C9E-E19A-80F9-F9BE-120D10D81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03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0FC8F-0DED-5831-7CAD-1DFAAAB05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3CC1A9-58F3-6DDD-9328-1A9859BCB3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5C777-439F-FF4F-DEE3-92D462EE3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93E76-D2F3-93A0-2E8F-73AF8C227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7F6AA-2D98-BF16-5222-A7F14D2D1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556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AF0DA8-4D29-D098-E16F-63C27082F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311CD8-3544-994D-5D23-80E18DCBF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FE870-F56D-BC3F-6F2D-A8D855AD6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31501-6F47-CA04-3061-CB6563F3D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01209-8813-9319-36E7-B4D56945C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376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BD771-6159-468D-BF99-E02FFB82C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71D78D-AB8B-345C-202A-04898782B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D3E15-82FC-DCDA-0514-FB59568C0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83C86-B7F9-A365-FDC1-F54B5477B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1DE58-5093-844E-A47D-9EBAF55EF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55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AEDC3-88E6-43C8-CC41-5531640C4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2E592-6526-437F-ADD4-372FEA0553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6E91C-399D-4DF6-0428-6C571442F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1D660-7427-8A72-B189-2B0B628E1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DB167-5122-E890-407D-C1D1F874B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09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9A529-8F46-D8BD-2563-57AE1E1A0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4525B-5520-2139-2596-2F8F2F8604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CAA3A-59B3-DEFE-A72C-446427800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15558F-4F50-2232-C991-C0E11130B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6E9AA-8EBC-26D1-824F-F03D6D347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772B4-E42D-7A7E-7C63-26A90CFFA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82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6B1A3-7C18-56AF-E35D-F820EBDE8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520D5-D8E9-54AC-067F-7BB16C703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9FBBB0-A04C-7773-1F51-36D85DFAA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CD1B2E-87D6-6942-3B39-46D215E45D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14E02F-8E8B-AD4E-D24A-6688BFD6A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75636A-B0D4-39D5-7BA3-9657C0CA6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363D9A-A494-204B-B750-FDFCEC80D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90F879-2D58-FE2C-872B-34CEBEBFA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50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FC6BE-DD9E-165B-B8D8-0B0D15F59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D4824F-E5F1-8F28-18DC-E1A51FEEB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897D00-B57E-618A-9670-53625873A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52FEC8-3C42-6D65-8CDA-E4C362BA1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71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BAB7A6-CC40-45D8-1DB3-C91F63FA1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66A6B9-41C6-E145-240B-4F6FF57FB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D02C6-A10B-8CC5-DDC7-F879FD39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42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32D4-2361-5988-4279-F2E3519F9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3C954-2CD5-0BBC-99AF-EA57353DB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3AD4A-E283-D0F4-F13D-CE15EF617B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B14B1-2ED7-D4FD-57A4-7D684E68B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1162CA-82FD-758B-0198-41FF175C3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08D98-324D-6293-05AC-733A61427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3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F51CE-6050-1967-91F7-70F1EFEB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A6E2C7-F147-E6B9-7C30-5A2CF942AD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3FF86A-A4BD-5320-FF7E-CB7487A92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93C80A-F005-D518-0656-455209416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755D60-CA1A-612A-87ED-5B2EB757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C0F10-5719-6EDA-8778-7FCBD6D4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08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A90922-FD0B-D5F9-924A-716DCC1AC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4B0D3E-2E61-F12F-28FF-44FEE859EE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E4353-4317-CC28-427F-474C4660DB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B8471-4F6C-45EC-8938-AD753E70180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43A92-F389-4E54-D4E4-8F0352948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5D168-EDD4-D659-C6CC-745D391924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5A4A9-10E8-44E3-8062-D3162B17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4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30B5A-23CD-4980-4EF6-4C038811B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6461" y="1937757"/>
            <a:ext cx="10607040" cy="236244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 26007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Effect of No Means No Worldwide on Sexual-Based Violence Knowledge Among Adolescents in Benue State, Nigeria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8D8DDB-FF24-31D9-3826-7829D11D2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776" y="5208731"/>
            <a:ext cx="5824025" cy="1151271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Tochukwu Ezekwe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Anita Ejideh,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Samuel Oyibo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Cletus Shiche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Juwon Ibiloye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Evans Ejimkaraonye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Enebi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Achimugu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Kelechi Ngwoke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Mikhail Obaje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Uche Okezie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Ifeyinwa Onwuatuelo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Prosper Okonkwo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FA94CE-57F7-2ECB-453F-A494AC36A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0679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8BD0171-79D2-3E16-8420-EB5D57E7BCDB}"/>
              </a:ext>
            </a:extLst>
          </p:cNvPr>
          <p:cNvSpPr/>
          <p:nvPr/>
        </p:nvSpPr>
        <p:spPr>
          <a:xfrm>
            <a:off x="792480" y="2216011"/>
            <a:ext cx="10607040" cy="20679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F91D4E-9B78-9020-FC29-76C226827F8C}"/>
              </a:ext>
            </a:extLst>
          </p:cNvPr>
          <p:cNvSpPr/>
          <p:nvPr/>
        </p:nvSpPr>
        <p:spPr>
          <a:xfrm>
            <a:off x="0" y="6288259"/>
            <a:ext cx="12191999" cy="56974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                </a:t>
            </a:r>
            <a:r>
              <a:rPr lang="en-US" sz="1600" dirty="0"/>
              <a:t>Corresponding Author: Tochukwu Ezekwe|tezekwe@apin.org.ng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0A8E01-4208-0EC4-4018-C54B469176DE}"/>
              </a:ext>
            </a:extLst>
          </p:cNvPr>
          <p:cNvSpPr/>
          <p:nvPr/>
        </p:nvSpPr>
        <p:spPr>
          <a:xfrm>
            <a:off x="7793502" y="4365911"/>
            <a:ext cx="4398497" cy="1899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27F6E8-A9BD-C708-A6F8-BAAA7023FC92}"/>
              </a:ext>
            </a:extLst>
          </p:cNvPr>
          <p:cNvSpPr txBox="1"/>
          <p:nvPr/>
        </p:nvSpPr>
        <p:spPr>
          <a:xfrm>
            <a:off x="8970499" y="4896767"/>
            <a:ext cx="3221501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>
                <a:effectLst/>
                <a:latin typeface="Times New Roman" panose="02020603050405020304" pitchFamily="18" charset="0"/>
                <a:ea typeface="Calibri (Body)"/>
                <a:cs typeface="Times New Roman" panose="02020603050405020304" pitchFamily="18" charset="0"/>
              </a:rPr>
              <a:t>INSTITUTIONS</a:t>
            </a:r>
          </a:p>
          <a:p>
            <a:pPr>
              <a:buNone/>
            </a:pPr>
            <a:r>
              <a:rPr lang="en-US" baseline="30000" dirty="0">
                <a:effectLst/>
                <a:latin typeface="Times New Roman" panose="02020603050405020304" pitchFamily="18" charset="0"/>
                <a:ea typeface="Calibri (Body)"/>
                <a:cs typeface="Times New Roman" panose="02020603050405020304" pitchFamily="18" charset="0"/>
              </a:rPr>
              <a:t>1</a:t>
            </a:r>
            <a:r>
              <a:rPr lang="en-US" dirty="0">
                <a:effectLst/>
                <a:latin typeface="Times New Roman" panose="02020603050405020304" pitchFamily="18" charset="0"/>
                <a:ea typeface="Calibri (Body)"/>
                <a:cs typeface="Times New Roman" panose="02020603050405020304" pitchFamily="18" charset="0"/>
              </a:rPr>
              <a:t>APIN Public Health Initiatives, Nigeria; </a:t>
            </a:r>
          </a:p>
          <a:p>
            <a:pPr>
              <a:buNone/>
            </a:pPr>
            <a:r>
              <a:rPr lang="en-US" baseline="30000" dirty="0">
                <a:effectLst/>
                <a:latin typeface="Times New Roman" panose="02020603050405020304" pitchFamily="18" charset="0"/>
                <a:ea typeface="Calibri (Body)"/>
                <a:cs typeface="Times New Roman" panose="02020603050405020304" pitchFamily="18" charset="0"/>
              </a:rPr>
              <a:t>2 </a:t>
            </a:r>
            <a:r>
              <a:rPr lang="en-US" dirty="0">
                <a:effectLst/>
                <a:latin typeface="Times New Roman" panose="02020603050405020304" pitchFamily="18" charset="0"/>
                <a:ea typeface="Calibri (Body)"/>
                <a:cs typeface="Times New Roman" panose="02020603050405020304" pitchFamily="18" charset="0"/>
              </a:rPr>
              <a:t>Benue State University Teaching Hospital</a:t>
            </a:r>
          </a:p>
        </p:txBody>
      </p:sp>
      <p:pic>
        <p:nvPicPr>
          <p:cNvPr id="15" name="Graphic 14" descr="Email">
            <a:extLst>
              <a:ext uri="{FF2B5EF4-FFF2-40B4-BE49-F238E27FC236}">
                <a16:creationId xmlns:a16="http://schemas.microsoft.com/office/drawing/2014/main" id="{E9612BAD-75DE-680E-5EC1-946AF1BCA90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677" y="6371609"/>
            <a:ext cx="651803" cy="42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47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tGPT Image May 19, 2026, 08_31_0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CFE31-859A-F323-CDE9-7A74B5E1D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 AND METHODS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70874BA-EAD0-C71A-7871-DDEFA4CCFC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98257" cy="435133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      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BACKGROUND</a:t>
            </a:r>
          </a:p>
          <a:p>
            <a:endParaRPr lang="en-US" sz="1600" dirty="0">
              <a:solidFill>
                <a:srgbClr val="383838"/>
              </a:solidFill>
              <a:latin typeface="Times New Roman" panose="02020603050405020304" pitchFamily="18" charset="0"/>
              <a:ea typeface="Patrick Hand" pitchFamily="34" charset="-122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No Means No Worldwide (NMNW) program is a dual gender intervention designed to prevent Sexual based violence by educating adolescents aged 9-14yrs.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IT EFFECTIVE??</a:t>
            </a:r>
          </a:p>
          <a:p>
            <a:endParaRPr lang="en-US" sz="1800" dirty="0">
              <a:solidFill>
                <a:srgbClr val="383838"/>
              </a:solidFill>
              <a:latin typeface="Times New Roman" panose="02020603050405020304" pitchFamily="18" charset="0"/>
              <a:ea typeface="Patrick Hand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>
              <a:solidFill>
                <a:srgbClr val="383838"/>
              </a:solidFill>
              <a:latin typeface="Times New Roman" panose="02020603050405020304" pitchFamily="18" charset="0"/>
              <a:ea typeface="Patrick Hand" pitchFamily="34" charset="-122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Aim :To assess the effect of NMNW Program on knowledge of SBV violence among boys and girls aged 9-14years.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Content Placeholder 10" descr="Target Audience">
            <a:extLst>
              <a:ext uri="{FF2B5EF4-FFF2-40B4-BE49-F238E27FC236}">
                <a16:creationId xmlns:a16="http://schemas.microsoft.com/office/drawing/2014/main" id="{F09B7F7C-2999-4AF6-D5DF-4F7344AF3D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8200" y="1568890"/>
            <a:ext cx="914400" cy="914400"/>
          </a:xfrm>
        </p:spPr>
      </p:pic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08022E9B-456A-F56C-81F2-722D4D6B3C3D}"/>
              </a:ext>
            </a:extLst>
          </p:cNvPr>
          <p:cNvSpPr txBox="1">
            <a:spLocks/>
          </p:cNvSpPr>
          <p:nvPr/>
        </p:nvSpPr>
        <p:spPr>
          <a:xfrm>
            <a:off x="6540555" y="1757851"/>
            <a:ext cx="53316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METHODS</a:t>
            </a:r>
          </a:p>
          <a:p>
            <a:endParaRPr lang="en-US" sz="1600" dirty="0">
              <a:solidFill>
                <a:srgbClr val="383838"/>
              </a:solidFill>
              <a:latin typeface="Times New Roman" panose="02020603050405020304" pitchFamily="18" charset="0"/>
              <a:ea typeface="Patrick Hand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3000"/>
              </a:lnSpc>
              <a:buSzPct val="100000"/>
            </a:pPr>
            <a:r>
              <a:rPr lang="en-US" sz="1800" dirty="0">
                <a:solidFill>
                  <a:srgbClr val="383838"/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Quasi Experimental Study, October 2023 –September 2024</a:t>
            </a:r>
          </a:p>
          <a:p>
            <a:pPr marL="0" indent="0">
              <a:lnSpc>
                <a:spcPct val="133000"/>
              </a:lnSpc>
              <a:buSzPct val="100000"/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3000"/>
              </a:lnSpc>
              <a:buSzPct val="100000"/>
            </a:pPr>
            <a:r>
              <a:rPr lang="en-US" sz="1800" dirty="0">
                <a:solidFill>
                  <a:srgbClr val="383838"/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5,314 adolescents aged 9–14 years</a:t>
            </a:r>
          </a:p>
          <a:p>
            <a:pPr marL="0" indent="0">
              <a:lnSpc>
                <a:spcPct val="133000"/>
              </a:lnSpc>
              <a:buSzPct val="100000"/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3000"/>
              </a:lnSpc>
              <a:buSzPct val="100000"/>
            </a:pPr>
            <a:r>
              <a:rPr lang="en-US" sz="1800" dirty="0">
                <a:solidFill>
                  <a:srgbClr val="383838"/>
                </a:solidFill>
                <a:latin typeface="Times New Roman" panose="02020603050405020304" pitchFamily="18" charset="0"/>
                <a:ea typeface="Patrick Hand" pitchFamily="34" charset="-122"/>
                <a:cs typeface="Times New Roman" panose="02020603050405020304" pitchFamily="18" charset="0"/>
              </a:rPr>
              <a:t>Outcome Variable : Sexual Based Violence Knowledge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6" name="Graphic 15" descr="Circles with arrows">
            <a:extLst>
              <a:ext uri="{FF2B5EF4-FFF2-40B4-BE49-F238E27FC236}">
                <a16:creationId xmlns:a16="http://schemas.microsoft.com/office/drawing/2014/main" id="{C7F04943-E0E6-F1BA-0DB9-BBC69C6850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5898" y="15688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35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60E27-DA70-6664-1302-371C171C7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3C7D0-6DB6-FE00-A2C5-0744BAB48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742" y="22238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992058-1AD4-2E8B-742F-8DE4A0585A0B}"/>
              </a:ext>
            </a:extLst>
          </p:cNvPr>
          <p:cNvSpPr/>
          <p:nvPr/>
        </p:nvSpPr>
        <p:spPr>
          <a:xfrm>
            <a:off x="1939926" y="4658340"/>
            <a:ext cx="10005526" cy="205985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Users">
            <a:extLst>
              <a:ext uri="{FF2B5EF4-FFF2-40B4-BE49-F238E27FC236}">
                <a16:creationId xmlns:a16="http://schemas.microsoft.com/office/drawing/2014/main" id="{AFAFD7EF-92E6-55DF-E007-5C0893CAF1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2961" y="1863143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A7CF7A8-EDB5-46DE-86B5-2E74634CBECF}"/>
              </a:ext>
            </a:extLst>
          </p:cNvPr>
          <p:cNvSpPr txBox="1"/>
          <p:nvPr/>
        </p:nvSpPr>
        <p:spPr>
          <a:xfrm>
            <a:off x="649685" y="3345321"/>
            <a:ext cx="1350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5,314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C33D59-AC77-54FA-FC6E-547C548F272F}"/>
              </a:ext>
            </a:extLst>
          </p:cNvPr>
          <p:cNvSpPr txBox="1"/>
          <p:nvPr/>
        </p:nvSpPr>
        <p:spPr>
          <a:xfrm>
            <a:off x="42026" y="2695230"/>
            <a:ext cx="292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PARTICIPANTS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2A669E9-0E51-262A-4F25-EAF50E2BA5BD}"/>
              </a:ext>
            </a:extLst>
          </p:cNvPr>
          <p:cNvSpPr/>
          <p:nvPr/>
        </p:nvSpPr>
        <p:spPr>
          <a:xfrm>
            <a:off x="604912" y="1552606"/>
            <a:ext cx="3623966" cy="37227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0AACA7-668F-94B5-6C61-793CB8C43509}"/>
              </a:ext>
            </a:extLst>
          </p:cNvPr>
          <p:cNvSpPr txBox="1"/>
          <p:nvPr/>
        </p:nvSpPr>
        <p:spPr>
          <a:xfrm>
            <a:off x="175921" y="3931798"/>
            <a:ext cx="241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(2,526 Boys, 2,788 girls)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5B67674-2296-CA0C-CD25-2B0EC8326FEA}"/>
              </a:ext>
            </a:extLst>
          </p:cNvPr>
          <p:cNvSpPr/>
          <p:nvPr/>
        </p:nvSpPr>
        <p:spPr>
          <a:xfrm>
            <a:off x="604912" y="1905596"/>
            <a:ext cx="1350499" cy="78963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75A8E84-61D9-B7C4-C052-260BBB234D31}"/>
              </a:ext>
            </a:extLst>
          </p:cNvPr>
          <p:cNvSpPr/>
          <p:nvPr/>
        </p:nvSpPr>
        <p:spPr>
          <a:xfrm>
            <a:off x="3059004" y="1456433"/>
            <a:ext cx="4322277" cy="30321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8D6013B-2D39-8E1F-7605-8DD5DCA4A606}"/>
              </a:ext>
            </a:extLst>
          </p:cNvPr>
          <p:cNvSpPr/>
          <p:nvPr/>
        </p:nvSpPr>
        <p:spPr>
          <a:xfrm>
            <a:off x="7751590" y="1438651"/>
            <a:ext cx="4167565" cy="3032195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18AF62-ED13-F175-30FD-84631F4BE4F5}"/>
              </a:ext>
            </a:extLst>
          </p:cNvPr>
          <p:cNvSpPr txBox="1"/>
          <p:nvPr/>
        </p:nvSpPr>
        <p:spPr>
          <a:xfrm>
            <a:off x="4299166" y="1644559"/>
            <a:ext cx="212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 (n = 2,526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DC2C21-1AA1-E6E4-2BFF-03BDEBEE8271}"/>
              </a:ext>
            </a:extLst>
          </p:cNvPr>
          <p:cNvSpPr txBox="1"/>
          <p:nvPr/>
        </p:nvSpPr>
        <p:spPr>
          <a:xfrm>
            <a:off x="4082364" y="2099182"/>
            <a:ext cx="2487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SBV Knowledge gain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F39011-3D3A-75C6-D321-4FA4E6911A6B}"/>
              </a:ext>
            </a:extLst>
          </p:cNvPr>
          <p:cNvSpPr txBox="1"/>
          <p:nvPr/>
        </p:nvSpPr>
        <p:spPr>
          <a:xfrm>
            <a:off x="3214848" y="3107441"/>
            <a:ext cx="1548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Pre-intervention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D0928B4-CBB8-5F2C-3186-81E6636DB364}"/>
              </a:ext>
            </a:extLst>
          </p:cNvPr>
          <p:cNvSpPr txBox="1"/>
          <p:nvPr/>
        </p:nvSpPr>
        <p:spPr>
          <a:xfrm>
            <a:off x="3449576" y="3442932"/>
            <a:ext cx="10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455 (18%)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7A235413-1FF4-02DA-CAB3-CD5D90E4F8F8}"/>
              </a:ext>
            </a:extLst>
          </p:cNvPr>
          <p:cNvSpPr/>
          <p:nvPr/>
        </p:nvSpPr>
        <p:spPr>
          <a:xfrm>
            <a:off x="4717101" y="3230043"/>
            <a:ext cx="948851" cy="307776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6973DF-20E9-B075-0EF3-6ACA360A6F9F}"/>
              </a:ext>
            </a:extLst>
          </p:cNvPr>
          <p:cNvSpPr txBox="1"/>
          <p:nvPr/>
        </p:nvSpPr>
        <p:spPr>
          <a:xfrm>
            <a:off x="5762053" y="3061263"/>
            <a:ext cx="1548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Post-intervention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43C607-F7F7-43D2-DF00-95A57EDC516A}"/>
              </a:ext>
            </a:extLst>
          </p:cNvPr>
          <p:cNvSpPr txBox="1"/>
          <p:nvPr/>
        </p:nvSpPr>
        <p:spPr>
          <a:xfrm>
            <a:off x="5930960" y="3442932"/>
            <a:ext cx="1211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2172 (86%)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Flowchart: Connector 30">
            <a:extLst>
              <a:ext uri="{FF2B5EF4-FFF2-40B4-BE49-F238E27FC236}">
                <a16:creationId xmlns:a16="http://schemas.microsoft.com/office/drawing/2014/main" id="{8127AE9C-F97F-CB1F-D772-AA094384C3DB}"/>
              </a:ext>
            </a:extLst>
          </p:cNvPr>
          <p:cNvSpPr/>
          <p:nvPr/>
        </p:nvSpPr>
        <p:spPr>
          <a:xfrm>
            <a:off x="3253772" y="2664171"/>
            <a:ext cx="1395391" cy="1439717"/>
          </a:xfrm>
          <a:prstGeom prst="flowChartConnector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AD705A86-A107-ECBE-4BE3-E74865EA6756}"/>
              </a:ext>
            </a:extLst>
          </p:cNvPr>
          <p:cNvSpPr/>
          <p:nvPr/>
        </p:nvSpPr>
        <p:spPr>
          <a:xfrm>
            <a:off x="5762053" y="2668960"/>
            <a:ext cx="1503478" cy="1439717"/>
          </a:xfrm>
          <a:prstGeom prst="flowChartConnector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3D94F6-3039-C6BD-05C8-9DE8A8E5FA7E}"/>
              </a:ext>
            </a:extLst>
          </p:cNvPr>
          <p:cNvSpPr txBox="1"/>
          <p:nvPr/>
        </p:nvSpPr>
        <p:spPr>
          <a:xfrm>
            <a:off x="8905001" y="1724241"/>
            <a:ext cx="212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 (n = 2,788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27D7D2-BDCF-4A5B-1392-82726CC509F7}"/>
              </a:ext>
            </a:extLst>
          </p:cNvPr>
          <p:cNvSpPr txBox="1"/>
          <p:nvPr/>
        </p:nvSpPr>
        <p:spPr>
          <a:xfrm>
            <a:off x="8830758" y="2154303"/>
            <a:ext cx="2487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SBV Knowledge gain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4E07A3A1-C1E9-ED1C-69CC-7561EE5B7374}"/>
              </a:ext>
            </a:extLst>
          </p:cNvPr>
          <p:cNvSpPr/>
          <p:nvPr/>
        </p:nvSpPr>
        <p:spPr>
          <a:xfrm>
            <a:off x="7889177" y="2601877"/>
            <a:ext cx="1395391" cy="1439717"/>
          </a:xfrm>
          <a:prstGeom prst="flowChartConnector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lowchart: Connector 38">
            <a:extLst>
              <a:ext uri="{FF2B5EF4-FFF2-40B4-BE49-F238E27FC236}">
                <a16:creationId xmlns:a16="http://schemas.microsoft.com/office/drawing/2014/main" id="{CFF285D1-A165-5846-6982-51070A12A77F}"/>
              </a:ext>
            </a:extLst>
          </p:cNvPr>
          <p:cNvSpPr/>
          <p:nvPr/>
        </p:nvSpPr>
        <p:spPr>
          <a:xfrm>
            <a:off x="10386176" y="2576401"/>
            <a:ext cx="1434838" cy="1439717"/>
          </a:xfrm>
          <a:prstGeom prst="flowChartConnector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1DE75EC3-8CF5-A867-56BE-2E8D6BD326B5}"/>
              </a:ext>
            </a:extLst>
          </p:cNvPr>
          <p:cNvSpPr/>
          <p:nvPr/>
        </p:nvSpPr>
        <p:spPr>
          <a:xfrm>
            <a:off x="9360946" y="3167847"/>
            <a:ext cx="948851" cy="307776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38FF44-B1DE-3527-A849-A5D687604EF4}"/>
              </a:ext>
            </a:extLst>
          </p:cNvPr>
          <p:cNvSpPr txBox="1"/>
          <p:nvPr/>
        </p:nvSpPr>
        <p:spPr>
          <a:xfrm>
            <a:off x="7867006" y="3082268"/>
            <a:ext cx="1548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Pre-intervention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AF9CA88-331A-4FFB-3C10-79F33B315D9D}"/>
              </a:ext>
            </a:extLst>
          </p:cNvPr>
          <p:cNvSpPr txBox="1"/>
          <p:nvPr/>
        </p:nvSpPr>
        <p:spPr>
          <a:xfrm>
            <a:off x="10363432" y="3067277"/>
            <a:ext cx="1548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Post-intervention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8EFE68-B859-2AF1-B272-C344A29F7C61}"/>
              </a:ext>
            </a:extLst>
          </p:cNvPr>
          <p:cNvSpPr txBox="1"/>
          <p:nvPr/>
        </p:nvSpPr>
        <p:spPr>
          <a:xfrm>
            <a:off x="8111946" y="3415967"/>
            <a:ext cx="10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585 (21%)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ACBB4D2-79FA-AA05-8647-324A4D148F69}"/>
              </a:ext>
            </a:extLst>
          </p:cNvPr>
          <p:cNvSpPr txBox="1"/>
          <p:nvPr/>
        </p:nvSpPr>
        <p:spPr>
          <a:xfrm>
            <a:off x="10551369" y="3399058"/>
            <a:ext cx="117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2565 (92%)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31B027E-EB50-2421-596D-BA68D521A385}"/>
              </a:ext>
            </a:extLst>
          </p:cNvPr>
          <p:cNvSpPr txBox="1"/>
          <p:nvPr/>
        </p:nvSpPr>
        <p:spPr>
          <a:xfrm>
            <a:off x="2202052" y="5149189"/>
            <a:ext cx="46908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NMNW intervention significantly improved SBV among adolescent (9-14yrs)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Empowerment through Education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Gender  Inclusive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for Scalable  Community Impact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C08EBABC-704D-2C1E-9B4B-157EDD2012C0}"/>
              </a:ext>
            </a:extLst>
          </p:cNvPr>
          <p:cNvSpPr txBox="1">
            <a:spLocks/>
          </p:cNvSpPr>
          <p:nvPr/>
        </p:nvSpPr>
        <p:spPr>
          <a:xfrm>
            <a:off x="455247" y="4277551"/>
            <a:ext cx="97213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 AND SOCIAL IMPLICATIONS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A62CF4-78DB-83CC-57D0-7C2FC50FD2A8}"/>
              </a:ext>
            </a:extLst>
          </p:cNvPr>
          <p:cNvSpPr txBox="1"/>
          <p:nvPr/>
        </p:nvSpPr>
        <p:spPr>
          <a:xfrm rot="1211143">
            <a:off x="1937675" y="2693939"/>
            <a:ext cx="75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F6F7C1-A3BB-10E6-F72A-A2E27B641BCF}"/>
              </a:ext>
            </a:extLst>
          </p:cNvPr>
          <p:cNvSpPr txBox="1"/>
          <p:nvPr/>
        </p:nvSpPr>
        <p:spPr>
          <a:xfrm>
            <a:off x="3214847" y="1868840"/>
            <a:ext cx="99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P&lt;0.01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7C0075-38CD-9B55-9F65-9C52AFEF3838}"/>
              </a:ext>
            </a:extLst>
          </p:cNvPr>
          <p:cNvSpPr txBox="1"/>
          <p:nvPr/>
        </p:nvSpPr>
        <p:spPr>
          <a:xfrm>
            <a:off x="7731188" y="2021240"/>
            <a:ext cx="1083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P=0.0154</a:t>
            </a:r>
          </a:p>
        </p:txBody>
      </p:sp>
    </p:spTree>
    <p:extLst>
      <p:ext uri="{BB962C8B-B14F-4D97-AF65-F5344CB8AC3E}">
        <p14:creationId xmlns:p14="http://schemas.microsoft.com/office/powerpoint/2010/main" val="471573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</TotalTime>
  <Words>249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Abstract 26007  The Effect of No Means No Worldwide on Sexual-Based Violence Knowledge Among Adolescents in Benue State, Nigeria.</vt:lpstr>
      <vt:lpstr>PowerPoint Presentation</vt:lpstr>
      <vt:lpstr>BACKGROUND AND METHODS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Anita Ejideh</dc:creator>
  <cp:lastModifiedBy>Tochukwu Ezekwe</cp:lastModifiedBy>
  <cp:revision>24</cp:revision>
  <dcterms:created xsi:type="dcterms:W3CDTF">2026-05-17T10:48:32Z</dcterms:created>
  <dcterms:modified xsi:type="dcterms:W3CDTF">2026-05-19T12:41:28Z</dcterms:modified>
</cp:coreProperties>
</file>