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2" r:id="rId4"/>
  </p:sldMasterIdLst>
  <p:notesMasterIdLst>
    <p:notesMasterId r:id="rId10"/>
  </p:notesMasterIdLst>
  <p:sldIdLst>
    <p:sldId id="258" r:id="rId5"/>
    <p:sldId id="283" r:id="rId6"/>
    <p:sldId id="256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9" autoAdjust="0"/>
  </p:normalViewPr>
  <p:slideViewPr>
    <p:cSldViewPr snapToGrid="0">
      <p:cViewPr varScale="1">
        <p:scale>
          <a:sx n="51" d="100"/>
          <a:sy n="51" d="100"/>
        </p:scale>
        <p:origin x="11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06A7-E97D-4797-8733-9BD13A6C1A2C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593FB-7F59-4DFF-B6B9-E307633E4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29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24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  <p:sldLayoutId id="2147483763" r:id="rId12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5FD6D6-3D70-00F4-EAC2-FA8CEB2E7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34" y="1778696"/>
            <a:ext cx="11887199" cy="4665646"/>
          </a:xfrm>
        </p:spPr>
        <p:txBody>
          <a:bodyPr>
            <a:normAutofit fontScale="92500"/>
          </a:bodyPr>
          <a:lstStyle/>
          <a:p>
            <a:pPr marL="324000" lvl="1" indent="0">
              <a:buNone/>
              <a:defRPr sz="1600"/>
            </a:pPr>
            <a:r>
              <a:rPr lang="en-US" sz="3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surveillance system that only reports numbers without guiding action cannot effectively control STIs.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than 1 million curable STIs occur globally every day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2024, 3,433 STI cases were reported in </a:t>
            </a:r>
            <a:r>
              <a:rPr lang="en-US" sz="3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Gakenke</a:t>
            </a: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District, However district level surveillance system remains under evaluated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evaluation aimed at evaluating system attributes and core functions as well as developing actionable recommendations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5E65AD-ACFC-64FA-69C3-F18A0B593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805" y="513607"/>
            <a:ext cx="10070672" cy="1114777"/>
          </a:xfrm>
        </p:spPr>
        <p:txBody>
          <a:bodyPr>
            <a:normAutofit fontScale="90000"/>
          </a:bodyPr>
          <a:lstStyle/>
          <a:p>
            <a:pPr algn="ctr"/>
            <a:r>
              <a:rPr lang="en-CA" sz="312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SEXUALLY TRANSMITTED INFECTION SURVEILLANCE SYSTEM IN GAKENKE DISTRICT, RWANDA.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84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A9234-FBDC-BEEE-B3A3-540804015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475291"/>
          </a:xfrm>
        </p:spPr>
        <p:txBody>
          <a:bodyPr>
            <a:normAutofit fontScale="90000"/>
          </a:bodyPr>
          <a:lstStyle/>
          <a:p>
            <a:r>
              <a:rPr lang="en-US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905ED-45E4-7AF4-BE88-B40BFA972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677" y="1315233"/>
            <a:ext cx="11486367" cy="5210827"/>
          </a:xfrm>
        </p:spPr>
        <p:txBody>
          <a:bodyPr>
            <a:normAutofit fontScale="92500" lnSpcReduction="10000"/>
          </a:bodyPr>
          <a:lstStyle/>
          <a:p>
            <a:pPr marL="324000" lvl="1" indent="0">
              <a:buNone/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Surveillance system evaluation guided by CDC surveillance evaluation guidelines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Conducted in 3 district hospitals and 15 health centers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HMIS and facility data from 2024 reviewed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Structured interviews with 94 healthcare providers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Assessed usefulness, acceptability, timeliness, completeness, and stability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Performance categorized from Poor to Very Good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Descriptive results ranked from Poor to Very Good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23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03376" y="584301"/>
            <a:ext cx="9985248" cy="4608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6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 Surveillance System — Gakenke District, 2024</a:t>
            </a:r>
            <a:endParaRPr lang="en-US" sz="2160" dirty="0"/>
          </a:p>
        </p:txBody>
      </p:sp>
      <p:sp>
        <p:nvSpPr>
          <p:cNvPr id="4" name="Shape 2"/>
          <p:cNvSpPr/>
          <p:nvPr/>
        </p:nvSpPr>
        <p:spPr>
          <a:xfrm>
            <a:off x="4504944" y="1462126"/>
            <a:ext cx="0" cy="65837"/>
          </a:xfrm>
          <a:prstGeom prst="line">
            <a:avLst/>
          </a:prstGeom>
          <a:noFill/>
          <a:ln w="6350">
            <a:solidFill>
              <a:srgbClr val="CBD5E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205021" y="1451153"/>
            <a:ext cx="662019" cy="34564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0%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013704" y="1462126"/>
            <a:ext cx="0" cy="65837"/>
          </a:xfrm>
          <a:prstGeom prst="line">
            <a:avLst/>
          </a:prstGeom>
          <a:noFill/>
          <a:ln w="6350">
            <a:solidFill>
              <a:srgbClr val="CBD5E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711953" y="1418235"/>
            <a:ext cx="499262" cy="3401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25%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522464" y="1462126"/>
            <a:ext cx="0" cy="65837"/>
          </a:xfrm>
          <a:prstGeom prst="line">
            <a:avLst/>
          </a:prstGeom>
          <a:noFill/>
          <a:ln w="6350">
            <a:solidFill>
              <a:srgbClr val="CBD5E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153154" y="1418234"/>
            <a:ext cx="713189" cy="3401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50%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9031224" y="1462126"/>
            <a:ext cx="0" cy="65837"/>
          </a:xfrm>
          <a:prstGeom prst="line">
            <a:avLst/>
          </a:prstGeom>
          <a:noFill/>
          <a:ln w="6350">
            <a:solidFill>
              <a:srgbClr val="CBD5E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687346" y="1374343"/>
            <a:ext cx="541389" cy="3072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75%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10539984" y="1462126"/>
            <a:ext cx="0" cy="65837"/>
          </a:xfrm>
          <a:prstGeom prst="line">
            <a:avLst/>
          </a:prstGeom>
          <a:noFill/>
          <a:ln w="6350">
            <a:solidFill>
              <a:srgbClr val="CBD5E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24307" y="1418234"/>
            <a:ext cx="713189" cy="26334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b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</a:t>
            </a:r>
            <a:endParaRPr lang="en-US" b="1" dirty="0"/>
          </a:p>
        </p:txBody>
      </p:sp>
      <p:sp>
        <p:nvSpPr>
          <p:cNvPr id="14" name="Shape 12"/>
          <p:cNvSpPr/>
          <p:nvPr/>
        </p:nvSpPr>
        <p:spPr>
          <a:xfrm>
            <a:off x="927811" y="1231697"/>
            <a:ext cx="142646" cy="142646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191158" y="1198778"/>
            <a:ext cx="4389120" cy="1755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920" b="1" kern="0" spc="240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ATTRIBUTES PERFORMING WELL</a:t>
            </a:r>
            <a:endParaRPr lang="en-US" sz="1920" dirty="0"/>
          </a:p>
        </p:txBody>
      </p:sp>
      <p:sp>
        <p:nvSpPr>
          <p:cNvPr id="16" name="Text 14"/>
          <p:cNvSpPr/>
          <p:nvPr/>
        </p:nvSpPr>
        <p:spPr>
          <a:xfrm>
            <a:off x="567159" y="2010766"/>
            <a:ext cx="3828057" cy="26334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Willingness to continue using</a:t>
            </a:r>
            <a:endParaRPr lang="en-US" sz="1920" dirty="0"/>
          </a:p>
        </p:txBody>
      </p:sp>
      <p:sp>
        <p:nvSpPr>
          <p:cNvPr id="17" name="Shape 15"/>
          <p:cNvSpPr/>
          <p:nvPr/>
        </p:nvSpPr>
        <p:spPr>
          <a:xfrm>
            <a:off x="4504944" y="2153412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504944" y="2153412"/>
            <a:ext cx="5672938" cy="21946"/>
          </a:xfrm>
          <a:prstGeom prst="rect">
            <a:avLst/>
          </a:prstGeom>
          <a:solidFill>
            <a:srgbClr val="1D9E75">
              <a:alpha val="45000"/>
            </a:srgbClr>
          </a:solidFill>
          <a:ln w="12700">
            <a:solidFill>
              <a:srgbClr val="1D9E75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10106559" y="2093062"/>
            <a:ext cx="142646" cy="142646"/>
          </a:xfrm>
          <a:prstGeom prst="ellipse">
            <a:avLst/>
          </a:prstGeom>
          <a:solidFill>
            <a:srgbClr val="0A5C44"/>
          </a:solidFill>
          <a:ln w="12700">
            <a:solidFill>
              <a:srgbClr val="0A5C44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49712" y="2043684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A5C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94%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1103376" y="2471623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Completeness of data</a:t>
            </a:r>
          </a:p>
        </p:txBody>
      </p:sp>
      <p:sp>
        <p:nvSpPr>
          <p:cNvPr id="22" name="Shape 20"/>
          <p:cNvSpPr/>
          <p:nvPr/>
        </p:nvSpPr>
        <p:spPr>
          <a:xfrm>
            <a:off x="4504944" y="2570378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504944" y="2570378"/>
            <a:ext cx="5310835" cy="21946"/>
          </a:xfrm>
          <a:prstGeom prst="rect">
            <a:avLst/>
          </a:prstGeom>
          <a:solidFill>
            <a:srgbClr val="1D9E75">
              <a:alpha val="45000"/>
            </a:srgbClr>
          </a:solidFill>
          <a:ln w="12700">
            <a:solidFill>
              <a:srgbClr val="1D9E75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744456" y="2510028"/>
            <a:ext cx="142646" cy="142646"/>
          </a:xfrm>
          <a:prstGeom prst="ellipse">
            <a:avLst/>
          </a:prstGeom>
          <a:solidFill>
            <a:srgbClr val="0A5C44"/>
          </a:solidFill>
          <a:ln w="12700">
            <a:solidFill>
              <a:srgbClr val="0A5C44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649712" y="2460650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A5C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88%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1103376" y="2888590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Acceptability</a:t>
            </a:r>
          </a:p>
        </p:txBody>
      </p:sp>
      <p:sp>
        <p:nvSpPr>
          <p:cNvPr id="27" name="Shape 25"/>
          <p:cNvSpPr/>
          <p:nvPr/>
        </p:nvSpPr>
        <p:spPr>
          <a:xfrm>
            <a:off x="4504944" y="2987345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4504944" y="2987345"/>
            <a:ext cx="4888382" cy="21946"/>
          </a:xfrm>
          <a:prstGeom prst="rect">
            <a:avLst/>
          </a:prstGeom>
          <a:solidFill>
            <a:srgbClr val="1D9E75">
              <a:alpha val="45000"/>
            </a:srgbClr>
          </a:solidFill>
          <a:ln w="12700">
            <a:solidFill>
              <a:srgbClr val="1D9E7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9322003" y="2926995"/>
            <a:ext cx="142646" cy="142646"/>
          </a:xfrm>
          <a:prstGeom prst="ellipse">
            <a:avLst/>
          </a:prstGeom>
          <a:solidFill>
            <a:srgbClr val="0A5C44"/>
          </a:solidFill>
          <a:ln w="12700">
            <a:solidFill>
              <a:srgbClr val="0A5C44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49712" y="2877617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A5C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81%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913181" y="3316529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Timeliness</a:t>
            </a:r>
            <a:r>
              <a:rPr lang="en-US" sz="126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reports</a:t>
            </a:r>
          </a:p>
        </p:txBody>
      </p:sp>
      <p:sp>
        <p:nvSpPr>
          <p:cNvPr id="32" name="Shape 30"/>
          <p:cNvSpPr/>
          <p:nvPr/>
        </p:nvSpPr>
        <p:spPr>
          <a:xfrm>
            <a:off x="4504944" y="3404311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4504944" y="3404311"/>
            <a:ext cx="4888382" cy="21946"/>
          </a:xfrm>
          <a:prstGeom prst="rect">
            <a:avLst/>
          </a:prstGeom>
          <a:solidFill>
            <a:srgbClr val="1D9E75">
              <a:alpha val="45000"/>
            </a:srgbClr>
          </a:solidFill>
          <a:ln w="12700">
            <a:solidFill>
              <a:srgbClr val="1D9E75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9322003" y="3343961"/>
            <a:ext cx="142646" cy="142646"/>
          </a:xfrm>
          <a:prstGeom prst="ellipse">
            <a:avLst/>
          </a:prstGeom>
          <a:solidFill>
            <a:srgbClr val="0A5C44"/>
          </a:solidFill>
          <a:ln w="12700">
            <a:solidFill>
              <a:srgbClr val="0A5C44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10649712" y="3294583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A5C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81%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1103376" y="3832250"/>
            <a:ext cx="142646" cy="142646"/>
          </a:xfrm>
          <a:prstGeom prst="rect">
            <a:avLst/>
          </a:prstGeom>
          <a:solidFill>
            <a:srgbClr val="D85A30"/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1355750" y="3854196"/>
            <a:ext cx="5797404" cy="65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b="1" kern="0" spc="240" dirty="0">
                <a:solidFill>
                  <a:srgbClr val="D85A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GAPS REQUIRING ATTENTION</a:t>
            </a:r>
            <a:endParaRPr lang="en-US" sz="2000" dirty="0"/>
          </a:p>
        </p:txBody>
      </p:sp>
      <p:sp>
        <p:nvSpPr>
          <p:cNvPr id="38" name="Text 36"/>
          <p:cNvSpPr/>
          <p:nvPr/>
        </p:nvSpPr>
        <p:spPr>
          <a:xfrm>
            <a:off x="717630" y="4238244"/>
            <a:ext cx="3677586" cy="2304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Facilities with trained data manager</a:t>
            </a:r>
          </a:p>
        </p:txBody>
      </p:sp>
      <p:sp>
        <p:nvSpPr>
          <p:cNvPr id="39" name="Shape 37"/>
          <p:cNvSpPr/>
          <p:nvPr/>
        </p:nvSpPr>
        <p:spPr>
          <a:xfrm>
            <a:off x="4504944" y="4336999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4504944" y="4336999"/>
            <a:ext cx="362102" cy="21946"/>
          </a:xfrm>
          <a:prstGeom prst="rect">
            <a:avLst/>
          </a:prstGeom>
          <a:solidFill>
            <a:srgbClr val="D85A30">
              <a:alpha val="45000"/>
            </a:srgbClr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4795723" y="4276649"/>
            <a:ext cx="142646" cy="142646"/>
          </a:xfrm>
          <a:prstGeom prst="ellipse">
            <a:avLst/>
          </a:prstGeom>
          <a:solidFill>
            <a:srgbClr val="8A3010"/>
          </a:solidFill>
          <a:ln w="12700">
            <a:solidFill>
              <a:srgbClr val="8A3010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10649712" y="4227271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r>
              <a:rPr lang="en-US" sz="20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1103376" y="4655210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Laboratory confirmation rate</a:t>
            </a:r>
          </a:p>
        </p:txBody>
      </p:sp>
      <p:sp>
        <p:nvSpPr>
          <p:cNvPr id="44" name="Shape 42"/>
          <p:cNvSpPr/>
          <p:nvPr/>
        </p:nvSpPr>
        <p:spPr>
          <a:xfrm>
            <a:off x="4504944" y="4753965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4504944" y="4753965"/>
            <a:ext cx="1146658" cy="21946"/>
          </a:xfrm>
          <a:prstGeom prst="rect">
            <a:avLst/>
          </a:prstGeom>
          <a:solidFill>
            <a:srgbClr val="D85A30">
              <a:alpha val="45000"/>
            </a:srgbClr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5580279" y="4693615"/>
            <a:ext cx="142646" cy="142646"/>
          </a:xfrm>
          <a:prstGeom prst="ellipse">
            <a:avLst/>
          </a:prstGeom>
          <a:solidFill>
            <a:srgbClr val="8A3010"/>
          </a:solidFill>
          <a:ln w="12700">
            <a:solidFill>
              <a:srgbClr val="8A301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10649712" y="4644237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1015594" y="5011826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feedback to facilities</a:t>
            </a:r>
          </a:p>
        </p:txBody>
      </p:sp>
      <p:sp>
        <p:nvSpPr>
          <p:cNvPr id="49" name="Shape 47"/>
          <p:cNvSpPr/>
          <p:nvPr/>
        </p:nvSpPr>
        <p:spPr>
          <a:xfrm>
            <a:off x="4504944" y="5170932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4504944" y="5170932"/>
            <a:ext cx="1207008" cy="21946"/>
          </a:xfrm>
          <a:prstGeom prst="rect">
            <a:avLst/>
          </a:prstGeom>
          <a:solidFill>
            <a:srgbClr val="D85A30">
              <a:alpha val="45000"/>
            </a:srgbClr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5640629" y="5110582"/>
            <a:ext cx="142646" cy="142646"/>
          </a:xfrm>
          <a:prstGeom prst="ellipse">
            <a:avLst/>
          </a:prstGeom>
          <a:solidFill>
            <a:srgbClr val="8A3010"/>
          </a:solidFill>
          <a:ln w="12700">
            <a:solidFill>
              <a:srgbClr val="8A3010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10649712" y="5061204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20%</a:t>
            </a:r>
            <a:endParaRPr lang="en-US" sz="1600" dirty="0"/>
          </a:p>
        </p:txBody>
      </p:sp>
      <p:sp>
        <p:nvSpPr>
          <p:cNvPr id="53" name="Text 51"/>
          <p:cNvSpPr/>
          <p:nvPr/>
        </p:nvSpPr>
        <p:spPr>
          <a:xfrm>
            <a:off x="1103376" y="5489143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data for decision-making</a:t>
            </a:r>
          </a:p>
        </p:txBody>
      </p:sp>
      <p:sp>
        <p:nvSpPr>
          <p:cNvPr id="54" name="Shape 52"/>
          <p:cNvSpPr/>
          <p:nvPr/>
        </p:nvSpPr>
        <p:spPr>
          <a:xfrm>
            <a:off x="4504944" y="5587898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4504944" y="5587898"/>
            <a:ext cx="2353666" cy="21946"/>
          </a:xfrm>
          <a:prstGeom prst="rect">
            <a:avLst/>
          </a:prstGeom>
          <a:solidFill>
            <a:srgbClr val="D85A30">
              <a:alpha val="45000"/>
            </a:srgbClr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56" name="Shape 54"/>
          <p:cNvSpPr/>
          <p:nvPr/>
        </p:nvSpPr>
        <p:spPr>
          <a:xfrm>
            <a:off x="6787287" y="5527548"/>
            <a:ext cx="142646" cy="142646"/>
          </a:xfrm>
          <a:prstGeom prst="ellipse">
            <a:avLst/>
          </a:prstGeom>
          <a:solidFill>
            <a:srgbClr val="8A3010"/>
          </a:solidFill>
          <a:ln w="12700">
            <a:solidFill>
              <a:srgbClr val="8A301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10649712" y="5478170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39%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1103376" y="5906110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192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stability (rated adequate</a:t>
            </a:r>
            <a:r>
              <a:rPr lang="en-US" sz="126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260" dirty="0"/>
          </a:p>
        </p:txBody>
      </p:sp>
      <p:sp>
        <p:nvSpPr>
          <p:cNvPr id="60" name="Shape 58"/>
          <p:cNvSpPr/>
          <p:nvPr/>
        </p:nvSpPr>
        <p:spPr>
          <a:xfrm>
            <a:off x="4504944" y="6004865"/>
            <a:ext cx="6035040" cy="2194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4504944" y="6004865"/>
            <a:ext cx="3621024" cy="21946"/>
          </a:xfrm>
          <a:prstGeom prst="rect">
            <a:avLst/>
          </a:prstGeom>
          <a:solidFill>
            <a:srgbClr val="D85A30">
              <a:alpha val="45000"/>
            </a:srgbClr>
          </a:solidFill>
          <a:ln w="12700">
            <a:solidFill>
              <a:srgbClr val="D85A30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8054645" y="5944515"/>
            <a:ext cx="142646" cy="142646"/>
          </a:xfrm>
          <a:prstGeom prst="ellipse">
            <a:avLst/>
          </a:prstGeom>
          <a:solidFill>
            <a:srgbClr val="8A3010"/>
          </a:solidFill>
          <a:ln w="12700">
            <a:solidFill>
              <a:srgbClr val="8A301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10649712" y="5895137"/>
            <a:ext cx="603504" cy="2414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8A3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17C41-A187-F6E0-F071-FCAB59719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984" y="498013"/>
            <a:ext cx="11216239" cy="658558"/>
          </a:xfrm>
        </p:spPr>
        <p:txBody>
          <a:bodyPr>
            <a:normAutofit/>
          </a:bodyPr>
          <a:lstStyle/>
          <a:p>
            <a:r>
              <a:rPr lang="en-US" sz="3200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B04FA-751C-0B5B-41FD-B31AA7A7E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" y="1068888"/>
            <a:ext cx="12091792" cy="5789111"/>
          </a:xfrm>
        </p:spPr>
        <p:txBody>
          <a:bodyPr>
            <a:normAutofit/>
          </a:bodyPr>
          <a:lstStyle/>
          <a:p>
            <a:pPr marL="324000" lvl="1" indent="0">
              <a:buNone/>
              <a:defRPr sz="1600"/>
            </a:pPr>
            <a:r>
              <a:rPr lang="en-US" sz="3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STI surveillance system is reporting-oriented rather than data-driven.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88% completeness vs only 41% use of data for decisions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81% timeliness vs only 20% receiving feedback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94% acceptability vs only 19% lab confirmation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Frequent stockouts weakened surveillance stability</a:t>
            </a:r>
          </a:p>
          <a:p>
            <a:pPr marL="324000" lvl="1" indent="0">
              <a:buNone/>
              <a:defRPr sz="1600"/>
            </a:pPr>
            <a:r>
              <a:rPr lang="en-US" sz="3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surveillance system matters when data guide action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442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D9989-55BF-8F8D-A096-C9EF496DF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420" y="526791"/>
            <a:ext cx="11029616" cy="625901"/>
          </a:xfrm>
        </p:spPr>
        <p:txBody>
          <a:bodyPr/>
          <a:lstStyle/>
          <a:p>
            <a:r>
              <a:rPr lang="en-US" dirty="0"/>
              <a:t>So, what? – Closing 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8089B-D8CE-149A-D13C-15218EF44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678" y="1328056"/>
            <a:ext cx="11599100" cy="5273159"/>
          </a:xfrm>
        </p:spPr>
        <p:txBody>
          <a:bodyPr>
            <a:normAutofit lnSpcReduction="10000"/>
          </a:bodyPr>
          <a:lstStyle/>
          <a:p>
            <a:pPr marL="324000" lvl="1" indent="0">
              <a:buNone/>
              <a:defRPr sz="1600"/>
            </a:pPr>
            <a:r>
              <a:rPr lang="en-US" sz="3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Priority Actions for Strengthening the STI Surveillance System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 routine quarterly feedback to all facilities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Train facility-level data managers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data analysis and interpretation skills</a:t>
            </a:r>
          </a:p>
          <a:p>
            <a:pPr lvl="1">
              <a:defRPr sz="1600"/>
            </a:pPr>
            <a:r>
              <a:rPr lang="en-US" sz="3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Pilot sentinel laboratory confirmation</a:t>
            </a:r>
          </a:p>
          <a:p>
            <a:pPr marL="324000" lvl="1" indent="0">
              <a:buNone/>
              <a:defRPr sz="1600"/>
            </a:pPr>
            <a:r>
              <a:rPr lang="en-US" sz="3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Transform the system from reporting into decision-making for effective STI control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130902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E7CA09-9778-4414-AE97-8064B12DA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289AE2-D2AE-49D1-AFAC-3A79F679425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927BD4C1-B6B1-4715-ABF9-E660A51A4EA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{CBFC66CF-CC50-4F49-B2DF-3BF653045D01}TF201209c3-d067-44f9-a26f-c8f216c4431347f6cf9d_win32-4021059b889a</Template>
  <TotalTime>1088</TotalTime>
  <Words>309</Words>
  <Application>Microsoft Office PowerPoint</Application>
  <PresentationFormat>Widescreen</PresentationFormat>
  <Paragraphs>54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Franklin Gothic Book</vt:lpstr>
      <vt:lpstr>Franklin Gothic Demi</vt:lpstr>
      <vt:lpstr>Times New Roman</vt:lpstr>
      <vt:lpstr>Wingdings 2</vt:lpstr>
      <vt:lpstr>DividendVTI</vt:lpstr>
      <vt:lpstr>SEXUALLY TRANSMITTED INFECTION SURVEILLANCE SYSTEM IN GAKENKE DISTRICT, RWANDA.</vt:lpstr>
      <vt:lpstr>METHODS</vt:lpstr>
      <vt:lpstr>PowerPoint Presentation</vt:lpstr>
      <vt:lpstr>RESULTS</vt:lpstr>
      <vt:lpstr>So, what? – Closing message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NIYONSENGA Cyprien</dc:creator>
  <cp:lastModifiedBy>NIYONSENGA Cyprien</cp:lastModifiedBy>
  <cp:revision>10</cp:revision>
  <dcterms:created xsi:type="dcterms:W3CDTF">2026-05-06T14:48:59Z</dcterms:created>
  <dcterms:modified xsi:type="dcterms:W3CDTF">2026-05-19T10:52:41Z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