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2517" autoAdjust="0"/>
  </p:normalViewPr>
  <p:slideViewPr>
    <p:cSldViewPr snapToGrid="0" snapToObjects="1">
      <p:cViewPr varScale="1">
        <p:scale>
          <a:sx n="81" d="100"/>
          <a:sy n="81" d="100"/>
        </p:scale>
        <p:origin x="8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48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conducted a cross-sectional study of 1,208 PLHIV across 12 Rwandan facilities using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Medical Outcomes Study HIV Health Survey (MOS-HIV)</a:t>
            </a:r>
            <a:r>
              <a:rPr lang="en-US" dirty="0"/>
              <a:t>...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55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5086" y="82296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Mental Health Drives Quality of Life in People Living with HIV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69257" y="23774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800" dirty="0">
                <a:solidFill>
                  <a:srgbClr val="17A2B8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A Cross-Sectional Study in Rwanda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69257" y="301752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Frederic Ntirenganya, Valens Ndagijimana, Sandrine Uwamahoro, Valentine Dushimiyimana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Rwanda Biomedical Centre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304798" y="4268074"/>
            <a:ext cx="4267202" cy="73152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6" name="Text 4"/>
          <p:cNvSpPr/>
          <p:nvPr/>
        </p:nvSpPr>
        <p:spPr>
          <a:xfrm>
            <a:off x="304799" y="4320540"/>
            <a:ext cx="4267199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1,208 PLHIV of 12 HFs using MOS-HIV | 85% Good QoL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572000" y="4846320"/>
            <a:ext cx="4114800" cy="0"/>
          </a:xfrm>
          <a:prstGeom prst="line">
            <a:avLst/>
          </a:prstGeom>
          <a:noFill/>
          <a:ln w="25400">
            <a:solidFill>
              <a:srgbClr val="17A2B8"/>
            </a:solidFill>
            <a:prstDash val="solid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rgbClr val="0B5563"/>
          </a:solidFill>
          <a:ln/>
        </p:spPr>
      </p:sp>
      <p:sp>
        <p:nvSpPr>
          <p:cNvPr id="3" name="Text 1"/>
          <p:cNvSpPr/>
          <p:nvPr/>
        </p:nvSpPr>
        <p:spPr>
          <a:xfrm>
            <a:off x="148046" y="137160"/>
            <a:ext cx="853875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Finding #1: Mental Health is Critical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148046" y="792119"/>
            <a:ext cx="4114801" cy="4214221"/>
          </a:xfrm>
          <a:prstGeom prst="rect">
            <a:avLst/>
          </a:prstGeom>
          <a:solidFill>
            <a:srgbClr val="F8F9FA"/>
          </a:solidFill>
          <a:ln w="25400">
            <a:solidFill>
              <a:srgbClr val="17A2B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-17417" y="2357664"/>
            <a:ext cx="4114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E74C3C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23%</a:t>
            </a:r>
            <a:endParaRPr lang="en-US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248194" y="3291840"/>
            <a:ext cx="4114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 in Poor Quality of Life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48046" y="4050934"/>
            <a:ext cx="4315097" cy="3004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10-point increase in mental health score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023257" y="4516117"/>
            <a:ext cx="2764972" cy="3004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7A2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&lt; 0.001 (highly significant)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4406537" y="799285"/>
            <a:ext cx="3840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B5563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Impact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383694" y="1417320"/>
            <a:ext cx="4615543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 is a strong predictor of quality of life.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unit improvement in mental wellbeing dramatically improves perceived quality of life.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416494" y="2899229"/>
            <a:ext cx="3840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B5563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Implication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4428310" y="3502294"/>
            <a:ext cx="4567644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 screening and support should be integrated into routine HIV care to maximize patient wellbeing outcomes.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5B237C45-FD9C-5224-AC09-00E3518E0B76}"/>
              </a:ext>
            </a:extLst>
          </p:cNvPr>
          <p:cNvSpPr/>
          <p:nvPr/>
        </p:nvSpPr>
        <p:spPr>
          <a:xfrm>
            <a:off x="348343" y="936534"/>
            <a:ext cx="37490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OR = 0.77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95% CI: 0.72–0.83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p &lt; 0.001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75FF5C81-FB3B-8BD2-0D8B-BADC3F8C2071}"/>
              </a:ext>
            </a:extLst>
          </p:cNvPr>
          <p:cNvSpPr/>
          <p:nvPr/>
        </p:nvSpPr>
        <p:spPr>
          <a:xfrm>
            <a:off x="657497" y="820507"/>
            <a:ext cx="2764972" cy="3004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600" b="1" dirty="0">
                <a:solidFill>
                  <a:srgbClr val="17A2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 Score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0"/>
          </a:xfrm>
          <a:prstGeom prst="rect">
            <a:avLst/>
          </a:prstGeom>
          <a:solidFill>
            <a:srgbClr val="0B5563"/>
          </a:solidFill>
          <a:ln/>
        </p:spPr>
      </p:sp>
      <p:sp>
        <p:nvSpPr>
          <p:cNvPr id="3" name="Text 1"/>
          <p:cNvSpPr/>
          <p:nvPr/>
        </p:nvSpPr>
        <p:spPr>
          <a:xfrm>
            <a:off x="116114" y="0"/>
            <a:ext cx="8839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Finding #2: Physical Health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130178" y="1094377"/>
            <a:ext cx="2858148" cy="3749040"/>
          </a:xfrm>
          <a:prstGeom prst="rect">
            <a:avLst/>
          </a:prstGeom>
          <a:solidFill>
            <a:srgbClr val="F8F9FA"/>
          </a:solidFill>
          <a:ln w="25400">
            <a:solidFill>
              <a:srgbClr val="E74C3C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2686" y="1280160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b="1" dirty="0">
                <a:solidFill>
                  <a:srgbClr val="E74C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Health Score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296092" y="1918788"/>
            <a:ext cx="2620281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OR = 1.19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95% CI: 0.95–1.48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 = 0.27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321575" y="3383280"/>
            <a:ext cx="2163081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74C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statistically significant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3228881" y="914400"/>
            <a:ext cx="3840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B5563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Why This Matters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3228881" y="1280160"/>
            <a:ext cx="5619027" cy="16129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health scores were relatively homogeneous (median 65.5, range 41-75), limiting variability.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Despite good physical health on medication, perceived quality of life is driven by mental state.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3234877" y="2948941"/>
            <a:ext cx="38404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B5563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The Insight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3228881" y="3556000"/>
            <a:ext cx="5647330" cy="128741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PLHIV may experience good physical health but still feel diminished quality of life if mental health is poor.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measures of physical health may not capture what matters most to patients.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57200" y="1371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4872" y="1188719"/>
            <a:ext cx="2822648" cy="1441079"/>
          </a:xfrm>
          <a:prstGeom prst="rect">
            <a:avLst/>
          </a:prstGeom>
          <a:solidFill>
            <a:srgbClr val="F8F9FA"/>
          </a:solidFill>
          <a:ln w="25400">
            <a:solidFill>
              <a:srgbClr val="0B556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39408" y="1180328"/>
            <a:ext cx="281665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74C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Screen for Mental Health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94872" y="1727952"/>
            <a:ext cx="2810656" cy="59361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 psychological assessment into all clinic visits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3108960" y="1188720"/>
            <a:ext cx="2834640" cy="1441078"/>
          </a:xfrm>
          <a:prstGeom prst="rect">
            <a:avLst/>
          </a:prstGeom>
          <a:solidFill>
            <a:srgbClr val="F8F9FA"/>
          </a:solidFill>
          <a:ln w="25400">
            <a:solidFill>
              <a:srgbClr val="0B5563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079728" y="1165860"/>
            <a:ext cx="289010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74C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Provide Support Services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3162176" y="1443928"/>
            <a:ext cx="2651760" cy="100673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Counseling, therapy, and peer support groups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6126480" y="1188720"/>
            <a:ext cx="2920084" cy="1441078"/>
          </a:xfrm>
          <a:prstGeom prst="rect">
            <a:avLst/>
          </a:prstGeom>
          <a:solidFill>
            <a:srgbClr val="F8F9FA"/>
          </a:solidFill>
          <a:ln w="25400">
            <a:solidFill>
              <a:srgbClr val="0B5563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160957" y="1161290"/>
            <a:ext cx="273120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b="1" dirty="0">
                <a:solidFill>
                  <a:srgbClr val="E74C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Monitor &amp; Follow-Up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217920" y="1783080"/>
            <a:ext cx="273120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 mental health outcomes alongside CD4/viral load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274320" y="2697481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B5563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Study Findings Support This Approach: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12664" y="3300234"/>
            <a:ext cx="109728" cy="109728"/>
          </a:xfrm>
          <a:prstGeom prst="ellipse">
            <a:avLst/>
          </a:prstGeom>
          <a:solidFill>
            <a:srgbClr val="17A2B8"/>
          </a:solidFill>
          <a:ln/>
        </p:spPr>
      </p:sp>
      <p:sp>
        <p:nvSpPr>
          <p:cNvPr id="15" name="Text 13"/>
          <p:cNvSpPr/>
          <p:nvPr/>
        </p:nvSpPr>
        <p:spPr>
          <a:xfrm>
            <a:off x="873927" y="3247018"/>
            <a:ext cx="777240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85% of PLHIV reported good quality of life -— interventions can be effective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493776" y="3711714"/>
            <a:ext cx="109728" cy="109728"/>
          </a:xfrm>
          <a:prstGeom prst="ellipse">
            <a:avLst/>
          </a:prstGeom>
          <a:solidFill>
            <a:srgbClr val="17A2B8"/>
          </a:solidFill>
          <a:ln/>
        </p:spPr>
      </p:sp>
      <p:sp>
        <p:nvSpPr>
          <p:cNvPr id="17" name="Text 15"/>
          <p:cNvSpPr/>
          <p:nvPr/>
        </p:nvSpPr>
        <p:spPr>
          <a:xfrm>
            <a:off x="892814" y="3634740"/>
            <a:ext cx="777240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 is a modifiable risk factor with proven interventions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497673" y="4123194"/>
            <a:ext cx="109728" cy="109728"/>
          </a:xfrm>
          <a:prstGeom prst="ellipse">
            <a:avLst/>
          </a:prstGeom>
          <a:solidFill>
            <a:srgbClr val="17A2B8"/>
          </a:solidFill>
          <a:ln/>
        </p:spPr>
      </p:sp>
      <p:sp>
        <p:nvSpPr>
          <p:cNvPr id="19" name="Text 17"/>
          <p:cNvSpPr/>
          <p:nvPr/>
        </p:nvSpPr>
        <p:spPr>
          <a:xfrm>
            <a:off x="892814" y="4018038"/>
            <a:ext cx="777240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600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health status alone is insufficient to ensure patient wellbeing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0">
            <a:extLst>
              <a:ext uri="{FF2B5EF4-FFF2-40B4-BE49-F238E27FC236}">
                <a16:creationId xmlns:a16="http://schemas.microsoft.com/office/drawing/2014/main" id="{196D2DAD-1A86-51C5-FD99-51A4A7698257}"/>
              </a:ext>
            </a:extLst>
          </p:cNvPr>
          <p:cNvSpPr/>
          <p:nvPr/>
        </p:nvSpPr>
        <p:spPr>
          <a:xfrm>
            <a:off x="11064" y="52090"/>
            <a:ext cx="9144000" cy="953749"/>
          </a:xfrm>
          <a:prstGeom prst="rect">
            <a:avLst/>
          </a:prstGeom>
          <a:solidFill>
            <a:srgbClr val="0B5563"/>
          </a:solidFill>
          <a:ln/>
        </p:spPr>
        <p:txBody>
          <a:bodyPr/>
          <a:lstStyle/>
          <a:p>
            <a:pPr algn="ctr"/>
            <a:r>
              <a:rPr lang="en-US" sz="31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Recommendation: Integrate Mental Health Care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55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112014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Mental Health: The Hidden Key to Quality of Life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640080" y="2926080"/>
            <a:ext cx="2560320" cy="109728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4" name="Text 2"/>
          <p:cNvSpPr/>
          <p:nvPr/>
        </p:nvSpPr>
        <p:spPr>
          <a:xfrm>
            <a:off x="822960" y="306324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23% reduction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822960" y="3657600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Health Impact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3520440" y="2926080"/>
            <a:ext cx="2560320" cy="109728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7" name="Text 5"/>
          <p:cNvSpPr/>
          <p:nvPr/>
        </p:nvSpPr>
        <p:spPr>
          <a:xfrm>
            <a:off x="3703320" y="306324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1,208 PLHIV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3703320" y="3589020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Participants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6400800" y="2926080"/>
            <a:ext cx="2560320" cy="109728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10" name="Text 8"/>
          <p:cNvSpPr/>
          <p:nvPr/>
        </p:nvSpPr>
        <p:spPr>
          <a:xfrm>
            <a:off x="6583680" y="3063240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85%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6609163" y="3587896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QoL Reported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i="1" dirty="0">
                <a:solidFill>
                  <a:srgbClr val="17A2B8"/>
                </a:solidFill>
              </a:rPr>
              <a:t>Integrate mental health support into HIV care to improve quality of life</a:t>
            </a:r>
            <a:endParaRPr lang="en-US" sz="180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C1FF83CF-760D-1EDF-4D55-23A2625CB2C9}"/>
              </a:ext>
            </a:extLst>
          </p:cNvPr>
          <p:cNvSpPr/>
          <p:nvPr/>
        </p:nvSpPr>
        <p:spPr>
          <a:xfrm>
            <a:off x="204865" y="230099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17A2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377</Words>
  <Application>Microsoft Office PowerPoint</Application>
  <PresentationFormat>On-screen Show (16:9)</PresentationFormat>
  <Paragraphs>57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Georgia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Frederic Ntirenganya</dc:creator>
  <cp:lastModifiedBy>Frederic Ntirenganya</cp:lastModifiedBy>
  <cp:revision>14</cp:revision>
  <dcterms:created xsi:type="dcterms:W3CDTF">2026-05-16T06:21:54Z</dcterms:created>
  <dcterms:modified xsi:type="dcterms:W3CDTF">2026-05-19T10:33:53Z</dcterms:modified>
</cp:coreProperties>
</file>