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Source Code Pro"/>
      <p:regular r:id="rId12"/>
      <p:bold r:id="rId13"/>
      <p:italic r:id="rId14"/>
      <p:boldItalic r:id="rId15"/>
    </p:embeddedFont>
    <p:embeddedFont>
      <p:font typeface="Oswald"/>
      <p:regular r:id="rId16"/>
      <p:bold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SourceCodePro-bold.fntdata"/><Relationship Id="rId12" Type="http://schemas.openxmlformats.org/officeDocument/2006/relationships/font" Target="fonts/SourceCodePr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SourceCodePro-boldItalic.fntdata"/><Relationship Id="rId14" Type="http://schemas.openxmlformats.org/officeDocument/2006/relationships/font" Target="fonts/SourceCodePro-italic.fntdata"/><Relationship Id="rId17" Type="http://schemas.openxmlformats.org/officeDocument/2006/relationships/font" Target="fonts/Oswald-bold.fntdata"/><Relationship Id="rId16" Type="http://schemas.openxmlformats.org/officeDocument/2006/relationships/font" Target="fonts/Oswal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e3c0bbee92_0_3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e3c0bbee92_0_3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e3c0bbee9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e3c0bbee9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e3c0bbee92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e3c0bbee92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e3c0bbee92_1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e3c0bbee92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e3c0bbee92_1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e3c0bbee92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e3c0bbee92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e3c0bbee92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10800000">
            <a:off x="4226100" y="2933550"/>
            <a:ext cx="691800" cy="388500"/>
          </a:xfrm>
          <a:prstGeom prst="triangle">
            <a:avLst>
              <a:gd fmla="val 500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-25" y="0"/>
            <a:ext cx="9144000" cy="3124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411175" y="644300"/>
            <a:ext cx="8282400" cy="210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411175" y="3398250"/>
            <a:ext cx="8282400" cy="126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Google Shape;52;p11"/>
          <p:cNvCxnSpPr/>
          <p:nvPr/>
        </p:nvCxnSpPr>
        <p:spPr>
          <a:xfrm>
            <a:off x="413275" y="2988275"/>
            <a:ext cx="9105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53" name="Google Shape;53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0" y="1567350"/>
            <a:ext cx="9144000" cy="2008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Google Shape;20;p4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Google Shape;25;p5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Google Shape;34;p7"/>
          <p:cNvCxnSpPr/>
          <p:nvPr/>
        </p:nvCxnSpPr>
        <p:spPr>
          <a:xfrm>
            <a:off x="418675" y="145778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35" name="Google Shape;35;p7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" name="Google Shape;36;p7"/>
          <p:cNvSpPr txBox="1"/>
          <p:nvPr>
            <p:ph idx="1" type="body"/>
          </p:nvPr>
        </p:nvSpPr>
        <p:spPr>
          <a:xfrm>
            <a:off x="311700" y="1618204"/>
            <a:ext cx="2808000" cy="29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7" name="Google Shape;37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/>
          <p:nvPr>
            <p:ph type="title"/>
          </p:nvPr>
        </p:nvSpPr>
        <p:spPr>
          <a:xfrm>
            <a:off x="490250" y="528900"/>
            <a:ext cx="5678100" cy="408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0" name="Google Shape;4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4572000" y="175"/>
            <a:ext cx="457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" name="Google Shape;43;p9"/>
          <p:cNvCxnSpPr/>
          <p:nvPr/>
        </p:nvCxnSpPr>
        <p:spPr>
          <a:xfrm>
            <a:off x="5029675" y="4495500"/>
            <a:ext cx="5772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44" name="Google Shape;44;p9"/>
          <p:cNvSpPr txBox="1"/>
          <p:nvPr>
            <p:ph type="title"/>
          </p:nvPr>
        </p:nvSpPr>
        <p:spPr>
          <a:xfrm>
            <a:off x="265500" y="1078750"/>
            <a:ext cx="4045200" cy="178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Google Shape;46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Oswald"/>
              <a:buNone/>
              <a:defRPr sz="2100"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50" name="Google Shape;5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odern-writer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type="ctrTitle"/>
          </p:nvPr>
        </p:nvSpPr>
        <p:spPr>
          <a:xfrm>
            <a:off x="411175" y="644300"/>
            <a:ext cx="8282400" cy="210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80"/>
              <a:t>The Burden of Poor Mental Health and Structural Barriers to Care Among Gender and Sexual Minorities in Bulawayo, Zimbabwe</a:t>
            </a:r>
            <a:endParaRPr sz="2080"/>
          </a:p>
        </p:txBody>
      </p:sp>
      <p:sp>
        <p:nvSpPr>
          <p:cNvPr id="63" name="Google Shape;63;p13"/>
          <p:cNvSpPr txBox="1"/>
          <p:nvPr>
            <p:ph idx="1" type="subTitle"/>
          </p:nvPr>
        </p:nvSpPr>
        <p:spPr>
          <a:xfrm>
            <a:off x="411175" y="3398250"/>
            <a:ext cx="8282400" cy="126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Nomathemba Sibanda &amp; Thandolwenkosi Ngwenya  |   Dept. of Environmental Health, NUST, Bulawayo, Zimbabwe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/>
          <p:nvPr>
            <p:ph idx="1" type="body"/>
          </p:nvPr>
        </p:nvSpPr>
        <p:spPr>
          <a:xfrm>
            <a:off x="1334400" y="1112925"/>
            <a:ext cx="5998800" cy="252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 Zimbabwe, 4 in 5 gender and sexual minority people report poor mental health. Yet only 1 in 4 has ever accessed care. </a:t>
            </a:r>
            <a:r>
              <a:rPr b="1" lang="en-GB" sz="2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This is not a knowledge gap. </a:t>
            </a:r>
            <a:endParaRPr b="1" sz="28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 is a structural failure </a:t>
            </a:r>
            <a:r>
              <a:rPr lang="en-GB" sz="2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37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311700" y="1468825"/>
            <a:ext cx="39999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950">
                <a:solidFill>
                  <a:srgbClr val="1A1A2E"/>
                </a:solidFill>
                <a:latin typeface="Georgia"/>
                <a:ea typeface="Georgia"/>
                <a:cs typeface="Georgia"/>
                <a:sym typeface="Georgia"/>
              </a:rPr>
              <a:t>Invisible Suffering in a Criminalised Context</a:t>
            </a:r>
            <a:endParaRPr b="1" sz="1950">
              <a:solidFill>
                <a:srgbClr val="1A1A2E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50">
              <a:solidFill>
                <a:srgbClr val="1A1A2E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25955"/>
                </a:solidFill>
                <a:latin typeface="Calibri"/>
                <a:ea typeface="Calibri"/>
                <a:cs typeface="Calibri"/>
                <a:sym typeface="Calibri"/>
              </a:rPr>
              <a:t>Sparse data</a:t>
            </a:r>
            <a:endParaRPr b="1" sz="1800">
              <a:solidFill>
                <a:srgbClr val="02595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50">
                <a:solidFill>
                  <a:srgbClr val="1A1A2E"/>
                </a:solidFill>
                <a:latin typeface="Calibri"/>
                <a:ea typeface="Calibri"/>
                <a:cs typeface="Calibri"/>
                <a:sym typeface="Calibri"/>
              </a:rPr>
              <a:t>Population-level prevalence of depression, anxiety, and stress among GSM individuals in Zimbabwe is virtually unmeasured.</a:t>
            </a:r>
            <a:endParaRPr sz="1750">
              <a:solidFill>
                <a:srgbClr val="1A1A2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50">
              <a:solidFill>
                <a:srgbClr val="1A1A2E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74" name="Google Shape;74;p15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C2587B"/>
                </a:solidFill>
                <a:latin typeface="Calibri"/>
                <a:ea typeface="Calibri"/>
                <a:cs typeface="Calibri"/>
                <a:sym typeface="Calibri"/>
              </a:rPr>
              <a:t>PROBLEM &amp; GAP</a:t>
            </a:r>
            <a:endParaRPr/>
          </a:p>
        </p:txBody>
      </p:sp>
      <p:sp>
        <p:nvSpPr>
          <p:cNvPr id="75" name="Google Shape;75;p15"/>
          <p:cNvSpPr txBox="1"/>
          <p:nvPr>
            <p:ph idx="2" type="body"/>
          </p:nvPr>
        </p:nvSpPr>
        <p:spPr>
          <a:xfrm>
            <a:off x="4832400" y="1468825"/>
            <a:ext cx="3999900" cy="257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02595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02595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02595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025955"/>
                </a:solidFill>
                <a:latin typeface="Calibri"/>
                <a:ea typeface="Calibri"/>
                <a:cs typeface="Calibri"/>
                <a:sym typeface="Calibri"/>
              </a:rPr>
              <a:t>Structural silence</a:t>
            </a:r>
            <a:endParaRPr b="1" sz="1600">
              <a:solidFill>
                <a:srgbClr val="02595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1A1A2E"/>
                </a:solidFill>
                <a:latin typeface="Calibri"/>
                <a:ea typeface="Calibri"/>
                <a:cs typeface="Calibri"/>
                <a:sym typeface="Calibri"/>
              </a:rPr>
              <a:t>Criminalisation of same-sex relations, stigma, and homophobia systematically drive GSM people away from health services.</a:t>
            </a:r>
            <a:endParaRPr sz="1600">
              <a:solidFill>
                <a:srgbClr val="1A1A2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311700" y="4226100"/>
            <a:ext cx="8290800" cy="730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50">
                <a:latin typeface="Calibri"/>
                <a:ea typeface="Calibri"/>
                <a:cs typeface="Calibri"/>
                <a:sym typeface="Calibri"/>
              </a:rPr>
              <a:t>Study aim: </a:t>
            </a:r>
            <a:r>
              <a:rPr lang="en-GB" sz="1650">
                <a:latin typeface="Calibri"/>
                <a:ea typeface="Calibri"/>
                <a:cs typeface="Calibri"/>
                <a:sym typeface="Calibri"/>
              </a:rPr>
              <a:t> Describe prevalence of depression, anxiety &amp; stress, and identify structural barriers to care among GSM in Bulawayo, Zimbabwe.</a:t>
            </a:r>
            <a:endParaRPr sz="165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117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6"/>
          <p:cNvSpPr txBox="1"/>
          <p:nvPr>
            <p:ph idx="2" type="body"/>
          </p:nvPr>
        </p:nvSpPr>
        <p:spPr>
          <a:xfrm>
            <a:off x="48324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4" name="Google Shape;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Findings that matter most </a:t>
            </a:r>
            <a:endParaRPr b="1"/>
          </a:p>
        </p:txBody>
      </p:sp>
      <p:sp>
        <p:nvSpPr>
          <p:cNvPr id="90" name="Google Shape;90;p17"/>
          <p:cNvSpPr txBox="1"/>
          <p:nvPr>
            <p:ph idx="1" type="body"/>
          </p:nvPr>
        </p:nvSpPr>
        <p:spPr>
          <a:xfrm>
            <a:off x="3117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78.5%</a:t>
            </a:r>
            <a:r>
              <a:rPr lang="en-GB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reported poor mental health</a:t>
            </a:r>
            <a:endParaRPr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Predominant conditions:</a:t>
            </a:r>
            <a:endParaRPr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Char char="●"/>
            </a:pPr>
            <a:r>
              <a:rPr lang="en-GB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Depression (80.4%)</a:t>
            </a:r>
            <a:endParaRPr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Char char="●"/>
            </a:pPr>
            <a:r>
              <a:rPr lang="en-GB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Stress (41.8%)</a:t>
            </a:r>
            <a:endParaRPr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Char char="●"/>
            </a:pPr>
            <a:r>
              <a:rPr lang="en-GB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Anxiety (32.0%). </a:t>
            </a:r>
            <a:endParaRPr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GB" sz="1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Only 24.7%</a:t>
            </a:r>
            <a:r>
              <a:rPr lang="en-GB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of those affected had accessed any mental health services</a:t>
            </a:r>
            <a:endParaRPr sz="2200"/>
          </a:p>
        </p:txBody>
      </p:sp>
      <p:sp>
        <p:nvSpPr>
          <p:cNvPr id="91" name="Google Shape;91;p17"/>
          <p:cNvSpPr txBox="1"/>
          <p:nvPr>
            <p:ph idx="2" type="body"/>
          </p:nvPr>
        </p:nvSpPr>
        <p:spPr>
          <a:xfrm>
            <a:off x="48324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Cannabis use </a:t>
            </a:r>
            <a:endParaRPr b="1" sz="2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●"/>
            </a:pPr>
            <a:r>
              <a:rPr lang="en-GB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Is a significant predictor of lack of recent HIV testing (OR = 0.49, 95% CI: 0.27–0.90) </a:t>
            </a:r>
            <a:endParaRPr sz="2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●"/>
            </a:pPr>
            <a:r>
              <a:rPr lang="en-GB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Is strongly associated with extreme fear of healthcare seeking (</a:t>
            </a:r>
            <a:r>
              <a:rPr b="1" lang="en-GB" sz="20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OR = 5.52</a:t>
            </a:r>
            <a:r>
              <a:rPr lang="en-GB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95% CI: 2.48–12.29). </a:t>
            </a:r>
            <a:endParaRPr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type="ctrTitle"/>
          </p:nvPr>
        </p:nvSpPr>
        <p:spPr>
          <a:xfrm>
            <a:off x="411175" y="644300"/>
            <a:ext cx="8282400" cy="210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8"/>
          <p:cNvSpPr txBox="1"/>
          <p:nvPr>
            <p:ph idx="1" type="subTitle"/>
          </p:nvPr>
        </p:nvSpPr>
        <p:spPr>
          <a:xfrm>
            <a:off x="411175" y="3398250"/>
            <a:ext cx="8282400" cy="126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odern Writer">
  <a:themeElements>
    <a:clrScheme name="Modern Writer">
      <a:dk1>
        <a:srgbClr val="E91D63"/>
      </a:dk1>
      <a:lt1>
        <a:srgbClr val="FFFFFF"/>
      </a:lt1>
      <a:dk2>
        <a:srgbClr val="424242"/>
      </a:dk2>
      <a:lt2>
        <a:srgbClr val="999999"/>
      </a:lt2>
      <a:accent1>
        <a:srgbClr val="607D8B"/>
      </a:accent1>
      <a:accent2>
        <a:srgbClr val="673AB7"/>
      </a:accent2>
      <a:accent3>
        <a:srgbClr val="9C26B0"/>
      </a:accent3>
      <a:accent4>
        <a:srgbClr val="0090AC"/>
      </a:accent4>
      <a:accent5>
        <a:srgbClr val="00838F"/>
      </a:accent5>
      <a:accent6>
        <a:srgbClr val="F8E71C"/>
      </a:accent6>
      <a:hlink>
        <a:srgbClr val="00838F"/>
      </a:hlink>
      <a:folHlink>
        <a:srgbClr val="00838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