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12" autoAdjust="0"/>
    <p:restoredTop sz="94610"/>
  </p:normalViewPr>
  <p:slideViewPr>
    <p:cSldViewPr snapToGrid="0" snapToObjects="1">
      <p:cViewPr varScale="1">
        <p:scale>
          <a:sx n="92" d="100"/>
          <a:sy n="92" d="100"/>
        </p:scale>
        <p:origin x="6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0" i="0" u="none" strike="noStrike">
                <a:solidFill>
                  <a:srgbClr val="1C1C1E"/>
                </a:solidFill>
                <a:latin typeface="Arial"/>
              </a:defRPr>
            </a:pPr>
            <a:r>
              <a:rPr lang="fr-FR" sz="1200" b="0" i="0" u="none" strike="noStrike">
                <a:solidFill>
                  <a:srgbClr val="1C1C1E"/>
                </a:solidFill>
                <a:latin typeface="Arial"/>
              </a:rPr>
              <a:t>Wet Biomass (g) on 5 Carbon Sources — 2% concentration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IYN 65</c:v>
                </c:pt>
              </c:strCache>
            </c:strRef>
          </c:tx>
          <c:spPr>
            <a:solidFill>
              <a:srgbClr val="52B788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0" i="0" u="none" strike="noStrike">
                    <a:solidFill>
                      <a:srgbClr val="1C1C1E"/>
                    </a:solidFill>
                    <a:latin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Glucose</c:v>
                </c:pt>
                <c:pt idx="1">
                  <c:v>Sucrose</c:v>
                </c:pt>
                <c:pt idx="2">
                  <c:v>Dextrose</c:v>
                </c:pt>
                <c:pt idx="3">
                  <c:v>Fructose</c:v>
                </c:pt>
                <c:pt idx="4">
                  <c:v>Maltose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6.71</c:v>
                </c:pt>
                <c:pt idx="1">
                  <c:v>5.35</c:v>
                </c:pt>
                <c:pt idx="2">
                  <c:v>4.3600000000000003</c:v>
                </c:pt>
                <c:pt idx="3">
                  <c:v>3.32</c:v>
                </c:pt>
                <c:pt idx="4">
                  <c:v>2.71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76-40B0-A4E6-88F8BAE25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CECT 2728</c:v>
                </c:pt>
              </c:strCache>
            </c:strRef>
          </c:tx>
          <c:spPr>
            <a:solidFill>
              <a:srgbClr val="F4D03F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0" i="0" u="none" strike="noStrike">
                    <a:solidFill>
                      <a:srgbClr val="1C1C1E"/>
                    </a:solidFill>
                    <a:latin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Glucose</c:v>
                </c:pt>
                <c:pt idx="1">
                  <c:v>Sucrose</c:v>
                </c:pt>
                <c:pt idx="2">
                  <c:v>Dextrose</c:v>
                </c:pt>
                <c:pt idx="3">
                  <c:v>Fructose</c:v>
                </c:pt>
                <c:pt idx="4">
                  <c:v>Maltose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0.58699999999999997</c:v>
                </c:pt>
                <c:pt idx="1">
                  <c:v>0.13</c:v>
                </c:pt>
                <c:pt idx="2">
                  <c:v>4.2069999999999999</c:v>
                </c:pt>
                <c:pt idx="3">
                  <c:v>2.5270000000000001</c:v>
                </c:pt>
                <c:pt idx="4">
                  <c:v>0.46300000000000002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76-40B0-A4E6-88F8BAE2519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495057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8"/>
        </c:scaling>
        <c:delete val="0"/>
        <c:axPos val="l"/>
        <c:majorGridlines>
          <c:spPr>
            <a:ln w="6350" cap="flat">
              <a:solidFill>
                <a:srgbClr val="DEE2E6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495057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200">
              <a:solidFill>
                <a:srgbClr val="495057"/>
              </a:solidFill>
            </a:defRPr>
          </a:pPr>
          <a:endParaRPr lang="en-US"/>
        </a:p>
      </c:txPr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72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5.jf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fif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12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6.png"/><Relationship Id="rId4" Type="http://schemas.openxmlformats.org/officeDocument/2006/relationships/image" Target="../media/image13.png"/><Relationship Id="rId9" Type="http://schemas.openxmlformats.org/officeDocument/2006/relationships/image" Target="../media/image5.jf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16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6.png"/><Relationship Id="rId4" Type="http://schemas.openxmlformats.org/officeDocument/2006/relationships/image" Target="../media/image17.png"/><Relationship Id="rId9" Type="http://schemas.openxmlformats.org/officeDocument/2006/relationships/image" Target="../media/image5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144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-7144"/>
            <a:ext cx="3383291" cy="5143500"/>
          </a:xfrm>
          <a:prstGeom prst="rect">
            <a:avLst/>
          </a:prstGeom>
          <a:solidFill>
            <a:srgbClr val="2D4A2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3021" y="1601901"/>
            <a:ext cx="857250" cy="8572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09380" y="2616802"/>
            <a:ext cx="1964531" cy="2462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600" kern="0" spc="3" dirty="0">
                <a:solidFill>
                  <a:srgbClr val="FDFCF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BIO-INNOVATION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3726191" y="1348132"/>
            <a:ext cx="5074909" cy="15087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88000"/>
              </a:lnSpc>
              <a:buNone/>
            </a:pPr>
            <a:r>
              <a:rPr lang="en-US" sz="3300" b="1" dirty="0">
                <a:solidFill>
                  <a:srgbClr val="2D4A22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Unlocking Africa’s Bio-Industrial Potential</a:t>
            </a:r>
            <a:endParaRPr lang="en-US" sz="3300" dirty="0"/>
          </a:p>
        </p:txBody>
      </p:sp>
      <p:sp>
        <p:nvSpPr>
          <p:cNvPr id="7" name="Text 3"/>
          <p:cNvSpPr/>
          <p:nvPr/>
        </p:nvSpPr>
        <p:spPr>
          <a:xfrm>
            <a:off x="3564082" y="2564606"/>
            <a:ext cx="5330535" cy="7386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2400" dirty="0">
                <a:solidFill>
                  <a:srgbClr val="333333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The Case for Bioprospecting Nigerian </a:t>
            </a:r>
            <a:r>
              <a:rPr lang="en-US" sz="2400" i="1" dirty="0">
                <a:solidFill>
                  <a:srgbClr val="333333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Neurospora crassa</a:t>
            </a:r>
            <a:r>
              <a:rPr lang="en-US" sz="2400" dirty="0">
                <a:solidFill>
                  <a:srgbClr val="333333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Strains</a:t>
            </a:r>
            <a:endParaRPr lang="en-US" sz="2400" dirty="0"/>
          </a:p>
        </p:txBody>
      </p:sp>
      <p:sp>
        <p:nvSpPr>
          <p:cNvPr id="8" name="Text 4"/>
          <p:cNvSpPr/>
          <p:nvPr/>
        </p:nvSpPr>
        <p:spPr>
          <a:xfrm>
            <a:off x="3691895" y="98124"/>
            <a:ext cx="1698812" cy="301365"/>
          </a:xfrm>
          <a:prstGeom prst="rect">
            <a:avLst/>
          </a:prstGeom>
          <a:noFill/>
          <a:ln/>
        </p:spPr>
        <p:txBody>
          <a:bodyPr wrap="square" lIns="0" tIns="8509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400" dirty="0">
                <a:solidFill>
                  <a:srgbClr val="E67E22"/>
                </a:solidFill>
                <a:latin typeface="Open Sans SemiBold" pitchFamily="34" charset="0"/>
                <a:ea typeface="Open Sans SemiBold" pitchFamily="34" charset="-122"/>
                <a:cs typeface="Open Sans SemiBold" pitchFamily="34" charset="-120"/>
              </a:rPr>
              <a:t>Abstract ID: 26014</a:t>
            </a:r>
            <a:endParaRPr lang="en-US" sz="1400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BC1515F-7CDC-EA57-7BDF-41A570B290F4}"/>
              </a:ext>
            </a:extLst>
          </p:cNvPr>
          <p:cNvGrpSpPr/>
          <p:nvPr/>
        </p:nvGrpSpPr>
        <p:grpSpPr>
          <a:xfrm>
            <a:off x="4272124" y="4216279"/>
            <a:ext cx="3383291" cy="850363"/>
            <a:chOff x="3489651" y="4284169"/>
            <a:chExt cx="3452713" cy="85933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9EEA5F0-45C6-58DD-B0CD-C1FF3773BF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89651" y="4284169"/>
              <a:ext cx="782473" cy="782473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6112B6A-A4FE-C271-7FD8-BD821ADCE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25028" r="28461"/>
            <a:stretch>
              <a:fillRect/>
            </a:stretch>
          </p:blipFill>
          <p:spPr>
            <a:xfrm>
              <a:off x="4357218" y="4293137"/>
              <a:ext cx="847538" cy="850363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41DB394-2E3E-2E79-25EE-9CA0A81734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26022" y="4293137"/>
              <a:ext cx="847538" cy="847538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6299C35-3F25-8DC5-870A-2B8F85FDDDA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94826" y="4284169"/>
              <a:ext cx="847538" cy="847538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5BAB26B-7402-8045-95BA-0800DD6CFD3C}"/>
              </a:ext>
            </a:extLst>
          </p:cNvPr>
          <p:cNvSpPr txBox="1"/>
          <p:nvPr/>
        </p:nvSpPr>
        <p:spPr>
          <a:xfrm>
            <a:off x="172824" y="3660816"/>
            <a:ext cx="30376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Ogunmodede, Sola Peter </a:t>
            </a:r>
            <a:endParaRPr lang="en-US" sz="2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C1E866-FC5C-99DF-4F8C-BD38E8E3C546}"/>
              </a:ext>
            </a:extLst>
          </p:cNvPr>
          <p:cNvSpPr txBox="1"/>
          <p:nvPr/>
        </p:nvSpPr>
        <p:spPr>
          <a:xfrm>
            <a:off x="82987" y="4060926"/>
            <a:ext cx="322324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95D5B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Microbiology Dept., University of Lagos  |  Helix Biogen Institute, Ogbomoso</a:t>
            </a: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80113" y="176851"/>
            <a:ext cx="8572500" cy="4179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2450" b="1" dirty="0">
                <a:solidFill>
                  <a:srgbClr val="2D4A22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The Hidden Gold in African Soil</a:t>
            </a:r>
            <a:endParaRPr lang="en-US" sz="245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B8BE523-2F9C-3278-D298-D3D832E0F70C}"/>
              </a:ext>
            </a:extLst>
          </p:cNvPr>
          <p:cNvGrpSpPr/>
          <p:nvPr/>
        </p:nvGrpSpPr>
        <p:grpSpPr>
          <a:xfrm>
            <a:off x="443907" y="1013325"/>
            <a:ext cx="4053665" cy="1760202"/>
            <a:chOff x="571500" y="1686567"/>
            <a:chExt cx="4053665" cy="1760202"/>
          </a:xfrm>
        </p:grpSpPr>
        <p:pic>
          <p:nvPicPr>
            <p:cNvPr id="4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500" y="1686567"/>
              <a:ext cx="285750" cy="285750"/>
            </a:xfrm>
            <a:prstGeom prst="rect">
              <a:avLst/>
            </a:prstGeom>
          </p:spPr>
        </p:pic>
        <p:sp>
          <p:nvSpPr>
            <p:cNvPr id="5" name="Text 1"/>
            <p:cNvSpPr/>
            <p:nvPr/>
          </p:nvSpPr>
          <p:spPr>
            <a:xfrm>
              <a:off x="1000125" y="1859217"/>
              <a:ext cx="3357563" cy="24622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buNone/>
              </a:pPr>
              <a:r>
                <a:rPr lang="en-US" sz="1600" b="1" dirty="0">
                  <a:solidFill>
                    <a:srgbClr val="2D4A22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Untapped Biodiversity</a:t>
              </a:r>
              <a:endParaRPr lang="en-US" sz="1600" dirty="0"/>
            </a:p>
          </p:txBody>
        </p:sp>
        <p:sp>
          <p:nvSpPr>
            <p:cNvPr id="6" name="Text 2"/>
            <p:cNvSpPr/>
            <p:nvPr/>
          </p:nvSpPr>
          <p:spPr>
            <a:xfrm>
              <a:off x="1000125" y="2211046"/>
              <a:ext cx="3625040" cy="123572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80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Open Sans" pitchFamily="34" charset="0"/>
                  <a:ea typeface="Open Sans" pitchFamily="34" charset="-122"/>
                  <a:cs typeface="Open Sans" pitchFamily="34" charset="-120"/>
                </a:rPr>
                <a:t>Global biotech relies on standard lab strains, but Africa’s ecosystems harbor wild isolates with superior industrial traits.</a:t>
              </a:r>
              <a:endParaRPr lang="en-US" sz="160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3CDD3ED-7D14-E8A0-B49C-D12D914EEBF7}"/>
              </a:ext>
            </a:extLst>
          </p:cNvPr>
          <p:cNvGrpSpPr/>
          <p:nvPr/>
        </p:nvGrpSpPr>
        <p:grpSpPr>
          <a:xfrm>
            <a:off x="4626818" y="980221"/>
            <a:ext cx="3945682" cy="1760202"/>
            <a:chOff x="4626818" y="1686567"/>
            <a:chExt cx="3945682" cy="1760202"/>
          </a:xfrm>
        </p:grpSpPr>
        <p:pic>
          <p:nvPicPr>
            <p:cNvPr id="7" name="Image 2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26818" y="1686567"/>
              <a:ext cx="250031" cy="285750"/>
            </a:xfrm>
            <a:prstGeom prst="rect">
              <a:avLst/>
            </a:prstGeom>
          </p:spPr>
        </p:pic>
        <p:sp>
          <p:nvSpPr>
            <p:cNvPr id="8" name="Text 3"/>
            <p:cNvSpPr/>
            <p:nvPr/>
          </p:nvSpPr>
          <p:spPr>
            <a:xfrm>
              <a:off x="4947461" y="1859217"/>
              <a:ext cx="3625039" cy="24622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buNone/>
              </a:pPr>
              <a:r>
                <a:rPr lang="en-US" sz="1600" b="1" dirty="0">
                  <a:solidFill>
                    <a:srgbClr val="2D4A22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The "Local Advantage"</a:t>
              </a:r>
              <a:endParaRPr lang="en-US" sz="1600" dirty="0"/>
            </a:p>
          </p:txBody>
        </p:sp>
        <p:sp>
          <p:nvSpPr>
            <p:cNvPr id="9" name="Text 4"/>
            <p:cNvSpPr/>
            <p:nvPr/>
          </p:nvSpPr>
          <p:spPr>
            <a:xfrm>
              <a:off x="4947461" y="2211046"/>
              <a:ext cx="3625039" cy="123572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80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Open Sans" pitchFamily="34" charset="0"/>
                  <a:ea typeface="Open Sans" pitchFamily="34" charset="-122"/>
                  <a:cs typeface="Open Sans" pitchFamily="34" charset="-120"/>
                </a:rPr>
                <a:t>Environmental pressures in Nigeria have shaped strains like IYN 65 to be more resilient and efficient than temperate models.</a:t>
              </a:r>
              <a:endParaRPr lang="en-US" sz="1600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3B5E0D6-2289-4B2C-236E-442035640C64}"/>
              </a:ext>
            </a:extLst>
          </p:cNvPr>
          <p:cNvGrpSpPr/>
          <p:nvPr/>
        </p:nvGrpSpPr>
        <p:grpSpPr>
          <a:xfrm>
            <a:off x="443907" y="2848094"/>
            <a:ext cx="7971309" cy="1760202"/>
            <a:chOff x="601191" y="3738023"/>
            <a:chExt cx="7971309" cy="1760202"/>
          </a:xfrm>
        </p:grpSpPr>
        <p:pic>
          <p:nvPicPr>
            <p:cNvPr id="10" name="Image 3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1191" y="3738023"/>
              <a:ext cx="214313" cy="285750"/>
            </a:xfrm>
            <a:prstGeom prst="rect">
              <a:avLst/>
            </a:prstGeom>
          </p:spPr>
        </p:pic>
        <p:sp>
          <p:nvSpPr>
            <p:cNvPr id="11" name="Text 5"/>
            <p:cNvSpPr/>
            <p:nvPr/>
          </p:nvSpPr>
          <p:spPr>
            <a:xfrm>
              <a:off x="988098" y="3910673"/>
              <a:ext cx="7584402" cy="24622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buNone/>
              </a:pPr>
              <a:r>
                <a:rPr lang="en-US" sz="1600" b="1" dirty="0">
                  <a:solidFill>
                    <a:srgbClr val="2D4A22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A New Paradigm</a:t>
              </a:r>
              <a:endParaRPr lang="en-US" sz="1600" dirty="0"/>
            </a:p>
          </p:txBody>
        </p:sp>
        <p:sp>
          <p:nvSpPr>
            <p:cNvPr id="12" name="Text 6"/>
            <p:cNvSpPr/>
            <p:nvPr/>
          </p:nvSpPr>
          <p:spPr>
            <a:xfrm>
              <a:off x="988098" y="4262503"/>
              <a:ext cx="7584402" cy="92057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lnSpc>
                  <a:spcPct val="128000"/>
                </a:lnSpc>
                <a:buNone/>
              </a:pPr>
              <a:r>
                <a:rPr lang="en-US" sz="1600" dirty="0">
                  <a:solidFill>
                    <a:srgbClr val="333333"/>
                  </a:solidFill>
                  <a:latin typeface="Open Sans" pitchFamily="34" charset="0"/>
                  <a:ea typeface="Open Sans" pitchFamily="34" charset="-122"/>
                  <a:cs typeface="Open Sans" pitchFamily="34" charset="-120"/>
                </a:rPr>
                <a:t>Shift from importing standard models to discovering local solutions for global industrial challenges. Africa is not just a consumer of biotech, but a primary source of bio-innovation.</a:t>
              </a:r>
              <a:endParaRPr lang="en-US" sz="1600" dirty="0"/>
            </a:p>
          </p:txBody>
        </p:sp>
        <p:sp>
          <p:nvSpPr>
            <p:cNvPr id="13" name="Text 7"/>
            <p:cNvSpPr/>
            <p:nvPr/>
          </p:nvSpPr>
          <p:spPr>
            <a:xfrm>
              <a:off x="601191" y="5252004"/>
              <a:ext cx="4330109" cy="24622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l">
                <a:buNone/>
              </a:pPr>
              <a:r>
                <a:rPr lang="en-US" sz="1600" dirty="0">
                  <a:solidFill>
                    <a:srgbClr val="2D4A22">
                      <a:alpha val="60000"/>
                    </a:srgbClr>
                  </a:solidFill>
                  <a:latin typeface="Open Sans" pitchFamily="34" charset="0"/>
                  <a:ea typeface="Open Sans" pitchFamily="34" charset="-122"/>
                  <a:cs typeface="Open Sans" pitchFamily="34" charset="-120"/>
                </a:rPr>
                <a:t>Davis &amp; Perkins (2002); Perkins et al. (2000)</a:t>
              </a:r>
              <a:endParaRPr lang="en-US" sz="160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4F3BF0A-4464-1D82-D272-00B5B96A74F4}"/>
              </a:ext>
            </a:extLst>
          </p:cNvPr>
          <p:cNvGrpSpPr/>
          <p:nvPr/>
        </p:nvGrpSpPr>
        <p:grpSpPr>
          <a:xfrm>
            <a:off x="5427006" y="4325220"/>
            <a:ext cx="3064003" cy="762136"/>
            <a:chOff x="3489651" y="4284169"/>
            <a:chExt cx="3452713" cy="85933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9D7910B-A981-876D-F774-BEF5FD7C5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89651" y="4284169"/>
              <a:ext cx="782473" cy="78247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44DFFF9-5814-1BBC-4306-4E5B07ECC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25028" r="28461"/>
            <a:stretch>
              <a:fillRect/>
            </a:stretch>
          </p:blipFill>
          <p:spPr>
            <a:xfrm>
              <a:off x="4357218" y="4293137"/>
              <a:ext cx="847538" cy="85036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369D9BE-2380-6249-73C0-F53BE99D1ED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26022" y="4293137"/>
              <a:ext cx="847538" cy="84753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3E469D3-E327-3C97-DDDD-C19AF3B709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94826" y="4284169"/>
              <a:ext cx="847538" cy="84753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0641"/>
            <a:ext cx="9144000" cy="516981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7482"/>
            <a:ext cx="6158909" cy="3770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2450" b="1" dirty="0">
                <a:solidFill>
                  <a:srgbClr val="2D4A22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Outperforming the Global Standard</a:t>
            </a:r>
            <a:endParaRPr lang="en-US" sz="2450" dirty="0"/>
          </a:p>
        </p:txBody>
      </p:sp>
      <p:sp>
        <p:nvSpPr>
          <p:cNvPr id="15" name="Text 11"/>
          <p:cNvSpPr/>
          <p:nvPr/>
        </p:nvSpPr>
        <p:spPr>
          <a:xfrm>
            <a:off x="135082" y="4785427"/>
            <a:ext cx="4159988" cy="2462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1600" dirty="0">
                <a:solidFill>
                  <a:srgbClr val="2D4A22">
                    <a:alpha val="60000"/>
                  </a:srgbClr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Glass et al. (1990); Staben &amp; Yanofsky (1990)</a:t>
            </a:r>
            <a:endParaRPr lang="en-US" sz="1600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0AAEDAC-99C0-41F0-7038-3CC9D5654D59}"/>
              </a:ext>
            </a:extLst>
          </p:cNvPr>
          <p:cNvGrpSpPr/>
          <p:nvPr/>
        </p:nvGrpSpPr>
        <p:grpSpPr>
          <a:xfrm>
            <a:off x="5483715" y="4404011"/>
            <a:ext cx="3086101" cy="705163"/>
            <a:chOff x="3489651" y="4284169"/>
            <a:chExt cx="3452713" cy="85933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D5BC19B-D07E-CD14-AFA2-C913E0FAB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89651" y="4284169"/>
              <a:ext cx="782473" cy="782473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A203F8B-9BBF-8755-528A-BE375B211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5028" r="28461"/>
            <a:stretch>
              <a:fillRect/>
            </a:stretch>
          </p:blipFill>
          <p:spPr>
            <a:xfrm>
              <a:off x="4357218" y="4293137"/>
              <a:ext cx="847538" cy="850363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4BC9B85-5C12-38B3-D07B-8F30CDB9A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26022" y="4293137"/>
              <a:ext cx="847538" cy="847538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F881526-6482-4AFD-B89F-ABB893E4A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094826" y="4284169"/>
              <a:ext cx="847538" cy="847538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DCD3878-473C-D642-271A-3FB11A780D7D}"/>
              </a:ext>
            </a:extLst>
          </p:cNvPr>
          <p:cNvGrpSpPr/>
          <p:nvPr/>
        </p:nvGrpSpPr>
        <p:grpSpPr>
          <a:xfrm>
            <a:off x="228600" y="472180"/>
            <a:ext cx="8686800" cy="1508760"/>
            <a:chOff x="274320" y="1051560"/>
            <a:chExt cx="8686800" cy="1508760"/>
          </a:xfrm>
        </p:grpSpPr>
        <p:sp>
          <p:nvSpPr>
            <p:cNvPr id="36" name="Shape 2">
              <a:extLst>
                <a:ext uri="{FF2B5EF4-FFF2-40B4-BE49-F238E27FC236}">
                  <a16:creationId xmlns:a16="http://schemas.microsoft.com/office/drawing/2014/main" id="{A7CD0AFB-8E82-583E-71FA-11AE3F060C7E}"/>
                </a:ext>
              </a:extLst>
            </p:cNvPr>
            <p:cNvSpPr/>
            <p:nvPr/>
          </p:nvSpPr>
          <p:spPr>
            <a:xfrm>
              <a:off x="274320" y="1051560"/>
              <a:ext cx="2743200" cy="1508760"/>
            </a:xfrm>
            <a:prstGeom prst="rect">
              <a:avLst/>
            </a:prstGeom>
            <a:solidFill>
              <a:srgbClr val="D8F3DC"/>
            </a:solidFill>
            <a:ln w="12700">
              <a:solidFill>
                <a:srgbClr val="52B788"/>
              </a:solidFill>
              <a:prstDash val="solid"/>
            </a:ln>
            <a:effectLst>
              <a:outerShdw blurRad="50800" dist="25400" dir="8100000" algn="bl" rotWithShape="0">
                <a:srgbClr val="000000">
                  <a:alpha val="8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 3">
              <a:extLst>
                <a:ext uri="{FF2B5EF4-FFF2-40B4-BE49-F238E27FC236}">
                  <a16:creationId xmlns:a16="http://schemas.microsoft.com/office/drawing/2014/main" id="{8A22B3DC-A4AB-1E73-81B0-1E805D2B5DD9}"/>
                </a:ext>
              </a:extLst>
            </p:cNvPr>
            <p:cNvSpPr/>
            <p:nvPr/>
          </p:nvSpPr>
          <p:spPr>
            <a:xfrm>
              <a:off x="274320" y="1097280"/>
              <a:ext cx="2743200" cy="48112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3000" b="1" dirty="0">
                  <a:solidFill>
                    <a:srgbClr val="1B4332"/>
                  </a:solidFill>
                  <a:latin typeface="Georgia" pitchFamily="34" charset="0"/>
                  <a:ea typeface="Georgia" pitchFamily="34" charset="-122"/>
                  <a:cs typeface="Georgia" pitchFamily="34" charset="-120"/>
                </a:rPr>
                <a:t>7.95 cm</a:t>
              </a:r>
              <a:endParaRPr lang="en-US" sz="3000" dirty="0"/>
            </a:p>
          </p:txBody>
        </p:sp>
        <p:sp>
          <p:nvSpPr>
            <p:cNvPr id="38" name="Text 4">
              <a:extLst>
                <a:ext uri="{FF2B5EF4-FFF2-40B4-BE49-F238E27FC236}">
                  <a16:creationId xmlns:a16="http://schemas.microsoft.com/office/drawing/2014/main" id="{E04B7885-6A2F-2BFA-4758-E5C5A2CC75A2}"/>
                </a:ext>
              </a:extLst>
            </p:cNvPr>
            <p:cNvSpPr/>
            <p:nvPr/>
          </p:nvSpPr>
          <p:spPr>
            <a:xfrm>
              <a:off x="274320" y="1575260"/>
              <a:ext cx="2743200" cy="41148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1400" b="1" dirty="0">
                  <a:solidFill>
                    <a:srgbClr val="2D6A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IYN 65 avg. radial</a:t>
              </a:r>
              <a:endParaRPr lang="en-US" sz="1400" dirty="0"/>
            </a:p>
            <a:p>
              <a:pPr marL="0" indent="0" algn="ctr">
                <a:buNone/>
              </a:pPr>
              <a:r>
                <a:rPr lang="en-US" sz="1400" b="1" dirty="0">
                  <a:solidFill>
                    <a:srgbClr val="2D6A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growth on PDA</a:t>
              </a:r>
              <a:endParaRPr lang="en-US" sz="1400" dirty="0"/>
            </a:p>
          </p:txBody>
        </p:sp>
        <p:sp>
          <p:nvSpPr>
            <p:cNvPr id="39" name="Text 5">
              <a:extLst>
                <a:ext uri="{FF2B5EF4-FFF2-40B4-BE49-F238E27FC236}">
                  <a16:creationId xmlns:a16="http://schemas.microsoft.com/office/drawing/2014/main" id="{8FF105FF-A2E8-98CB-F0C7-735076249CC8}"/>
                </a:ext>
              </a:extLst>
            </p:cNvPr>
            <p:cNvSpPr/>
            <p:nvPr/>
          </p:nvSpPr>
          <p:spPr>
            <a:xfrm>
              <a:off x="274320" y="2194560"/>
              <a:ext cx="2743200" cy="2926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1400" i="1" dirty="0">
                  <a:solidFill>
                    <a:srgbClr val="495057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vs 6.68 cm for CECT 2728</a:t>
              </a:r>
            </a:p>
            <a:p>
              <a:pPr algn="ctr"/>
              <a:r>
                <a:rPr lang="en-US" sz="1400" i="1" dirty="0">
                  <a:solidFill>
                    <a:srgbClr val="495057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 </a:t>
              </a:r>
              <a:r>
                <a:rPr lang="en-US" sz="1400" b="1" dirty="0">
                  <a:solidFill>
                    <a:srgbClr val="E67E22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19% Faster</a:t>
              </a:r>
              <a:endParaRPr lang="en-US" sz="1400" dirty="0"/>
            </a:p>
            <a:p>
              <a:pPr marL="0" indent="0" algn="ctr">
                <a:buNone/>
              </a:pPr>
              <a:endParaRPr lang="en-US" sz="1400" dirty="0"/>
            </a:p>
          </p:txBody>
        </p:sp>
        <p:sp>
          <p:nvSpPr>
            <p:cNvPr id="40" name="Shape 6">
              <a:extLst>
                <a:ext uri="{FF2B5EF4-FFF2-40B4-BE49-F238E27FC236}">
                  <a16:creationId xmlns:a16="http://schemas.microsoft.com/office/drawing/2014/main" id="{1524B0FA-5258-740C-9214-31B31BD3D314}"/>
                </a:ext>
              </a:extLst>
            </p:cNvPr>
            <p:cNvSpPr/>
            <p:nvPr/>
          </p:nvSpPr>
          <p:spPr>
            <a:xfrm>
              <a:off x="3246120" y="1051560"/>
              <a:ext cx="2743200" cy="1508760"/>
            </a:xfrm>
            <a:prstGeom prst="rect">
              <a:avLst/>
            </a:prstGeom>
            <a:solidFill>
              <a:srgbClr val="D8F3DC"/>
            </a:solidFill>
            <a:ln w="12700">
              <a:solidFill>
                <a:srgbClr val="52B788"/>
              </a:solidFill>
              <a:prstDash val="solid"/>
            </a:ln>
            <a:effectLst>
              <a:outerShdw blurRad="50800" dist="25400" dir="8100000" algn="bl" rotWithShape="0">
                <a:srgbClr val="000000">
                  <a:alpha val="8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Text 7">
              <a:extLst>
                <a:ext uri="{FF2B5EF4-FFF2-40B4-BE49-F238E27FC236}">
                  <a16:creationId xmlns:a16="http://schemas.microsoft.com/office/drawing/2014/main" id="{9F7BA9A9-B42B-CA0B-20E9-0456ED09DF8B}"/>
                </a:ext>
              </a:extLst>
            </p:cNvPr>
            <p:cNvSpPr/>
            <p:nvPr/>
          </p:nvSpPr>
          <p:spPr>
            <a:xfrm>
              <a:off x="3246120" y="1097280"/>
              <a:ext cx="2743200" cy="47798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3000" b="1" dirty="0">
                  <a:solidFill>
                    <a:srgbClr val="1B4332"/>
                  </a:solidFill>
                  <a:latin typeface="Georgia" pitchFamily="34" charset="0"/>
                  <a:ea typeface="Georgia" pitchFamily="34" charset="-122"/>
                  <a:cs typeface="Georgia" pitchFamily="34" charset="-120"/>
                </a:rPr>
                <a:t>6.71 g</a:t>
              </a:r>
              <a:endParaRPr lang="en-US" sz="3000" dirty="0"/>
            </a:p>
          </p:txBody>
        </p:sp>
        <p:sp>
          <p:nvSpPr>
            <p:cNvPr id="42" name="Text 8">
              <a:extLst>
                <a:ext uri="{FF2B5EF4-FFF2-40B4-BE49-F238E27FC236}">
                  <a16:creationId xmlns:a16="http://schemas.microsoft.com/office/drawing/2014/main" id="{CEE6F492-7989-CB58-7DBF-023D4C5009B4}"/>
                </a:ext>
              </a:extLst>
            </p:cNvPr>
            <p:cNvSpPr/>
            <p:nvPr/>
          </p:nvSpPr>
          <p:spPr>
            <a:xfrm>
              <a:off x="3246120" y="1554478"/>
              <a:ext cx="2743200" cy="41148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1400" b="1" dirty="0">
                  <a:solidFill>
                    <a:srgbClr val="2D6A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IYN 65 wet biomass</a:t>
              </a:r>
              <a:endParaRPr lang="en-US" sz="1400" dirty="0"/>
            </a:p>
            <a:p>
              <a:pPr marL="0" indent="0" algn="ctr">
                <a:buNone/>
              </a:pPr>
              <a:r>
                <a:rPr lang="en-US" sz="1400" b="1" dirty="0">
                  <a:solidFill>
                    <a:srgbClr val="2D6A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on glucose</a:t>
              </a:r>
              <a:endParaRPr lang="en-US" sz="1400" dirty="0"/>
            </a:p>
          </p:txBody>
        </p:sp>
        <p:sp>
          <p:nvSpPr>
            <p:cNvPr id="43" name="Text 9">
              <a:extLst>
                <a:ext uri="{FF2B5EF4-FFF2-40B4-BE49-F238E27FC236}">
                  <a16:creationId xmlns:a16="http://schemas.microsoft.com/office/drawing/2014/main" id="{691722EC-7132-2A47-7C64-86922F9BE2F2}"/>
                </a:ext>
              </a:extLst>
            </p:cNvPr>
            <p:cNvSpPr/>
            <p:nvPr/>
          </p:nvSpPr>
          <p:spPr>
            <a:xfrm>
              <a:off x="3246120" y="2194560"/>
              <a:ext cx="2743200" cy="2926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1400" i="1" dirty="0">
                  <a:solidFill>
                    <a:srgbClr val="495057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vs 0.587 g for CECT 2728</a:t>
              </a:r>
            </a:p>
            <a:p>
              <a:pPr algn="ctr"/>
              <a:r>
                <a:rPr lang="en-US" sz="1400" b="1" dirty="0">
                  <a:solidFill>
                    <a:srgbClr val="E67E22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Higher Biomass</a:t>
              </a:r>
              <a:endParaRPr lang="en-US" sz="1400" dirty="0"/>
            </a:p>
            <a:p>
              <a:pPr marL="0" indent="0" algn="ctr">
                <a:buNone/>
              </a:pPr>
              <a:endParaRPr lang="en-US" sz="1400" dirty="0"/>
            </a:p>
          </p:txBody>
        </p:sp>
        <p:sp>
          <p:nvSpPr>
            <p:cNvPr id="44" name="Shape 10">
              <a:extLst>
                <a:ext uri="{FF2B5EF4-FFF2-40B4-BE49-F238E27FC236}">
                  <a16:creationId xmlns:a16="http://schemas.microsoft.com/office/drawing/2014/main" id="{1AA80977-3248-34A5-F2BC-74439935FB22}"/>
                </a:ext>
              </a:extLst>
            </p:cNvPr>
            <p:cNvSpPr/>
            <p:nvPr/>
          </p:nvSpPr>
          <p:spPr>
            <a:xfrm>
              <a:off x="6217920" y="1051560"/>
              <a:ext cx="2743200" cy="1508760"/>
            </a:xfrm>
            <a:prstGeom prst="rect">
              <a:avLst/>
            </a:prstGeom>
            <a:solidFill>
              <a:srgbClr val="D8F3DC"/>
            </a:solidFill>
            <a:ln w="12700">
              <a:solidFill>
                <a:srgbClr val="52B788"/>
              </a:solidFill>
              <a:prstDash val="solid"/>
            </a:ln>
            <a:effectLst>
              <a:outerShdw blurRad="50800" dist="25400" dir="8100000" algn="bl" rotWithShape="0">
                <a:srgbClr val="000000">
                  <a:alpha val="8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 11">
              <a:extLst>
                <a:ext uri="{FF2B5EF4-FFF2-40B4-BE49-F238E27FC236}">
                  <a16:creationId xmlns:a16="http://schemas.microsoft.com/office/drawing/2014/main" id="{58B18A9F-ECE0-6B21-3649-F6B183060F53}"/>
                </a:ext>
              </a:extLst>
            </p:cNvPr>
            <p:cNvSpPr/>
            <p:nvPr/>
          </p:nvSpPr>
          <p:spPr>
            <a:xfrm>
              <a:off x="6217920" y="1097280"/>
              <a:ext cx="2743200" cy="49824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3000" b="1" dirty="0">
                  <a:solidFill>
                    <a:srgbClr val="1B4332"/>
                  </a:solidFill>
                  <a:latin typeface="Georgia" pitchFamily="34" charset="0"/>
                  <a:ea typeface="Georgia" pitchFamily="34" charset="-122"/>
                  <a:cs typeface="Georgia" pitchFamily="34" charset="-120"/>
                </a:rPr>
                <a:t>5×</a:t>
              </a:r>
              <a:endParaRPr lang="en-US" sz="3000" dirty="0"/>
            </a:p>
          </p:txBody>
        </p:sp>
        <p:sp>
          <p:nvSpPr>
            <p:cNvPr id="46" name="Text 12">
              <a:extLst>
                <a:ext uri="{FF2B5EF4-FFF2-40B4-BE49-F238E27FC236}">
                  <a16:creationId xmlns:a16="http://schemas.microsoft.com/office/drawing/2014/main" id="{C42A64F0-B30C-42AE-8AD6-08BA9964F892}"/>
                </a:ext>
              </a:extLst>
            </p:cNvPr>
            <p:cNvSpPr/>
            <p:nvPr/>
          </p:nvSpPr>
          <p:spPr>
            <a:xfrm>
              <a:off x="6217920" y="1627215"/>
              <a:ext cx="2743200" cy="41148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2D6A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more biomass</a:t>
              </a:r>
              <a:endParaRPr lang="en-US" sz="1600" dirty="0"/>
            </a:p>
            <a:p>
              <a:pPr marL="0" indent="0" algn="ctr">
                <a:buNone/>
              </a:pPr>
              <a:r>
                <a:rPr lang="en-US" sz="1600" b="1" dirty="0">
                  <a:solidFill>
                    <a:srgbClr val="2D6A4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on sucrose</a:t>
              </a:r>
              <a:endParaRPr lang="en-US" sz="1600" dirty="0"/>
            </a:p>
          </p:txBody>
        </p:sp>
        <p:sp>
          <p:nvSpPr>
            <p:cNvPr id="47" name="Text 13">
              <a:extLst>
                <a:ext uri="{FF2B5EF4-FFF2-40B4-BE49-F238E27FC236}">
                  <a16:creationId xmlns:a16="http://schemas.microsoft.com/office/drawing/2014/main" id="{8404F1C5-C76C-987F-DD9D-87AC12B265CD}"/>
                </a:ext>
              </a:extLst>
            </p:cNvPr>
            <p:cNvSpPr/>
            <p:nvPr/>
          </p:nvSpPr>
          <p:spPr>
            <a:xfrm>
              <a:off x="6217920" y="2070387"/>
              <a:ext cx="2743200" cy="4724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1600" i="1" dirty="0">
                  <a:solidFill>
                    <a:srgbClr val="495057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5.35 g vs 0.130 g</a:t>
              </a:r>
            </a:p>
            <a:p>
              <a:pPr algn="ctr"/>
              <a:r>
                <a:rPr lang="en-US" sz="1600" b="1" dirty="0">
                  <a:solidFill>
                    <a:srgbClr val="E67E22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Robust</a:t>
              </a:r>
              <a:endParaRPr lang="en-US" sz="1600" dirty="0"/>
            </a:p>
          </p:txBody>
        </p:sp>
      </p:grpSp>
      <p:graphicFrame>
        <p:nvGraphicFramePr>
          <p:cNvPr id="50" name="Chart 0">
            <a:extLst>
              <a:ext uri="{FF2B5EF4-FFF2-40B4-BE49-F238E27FC236}">
                <a16:creationId xmlns:a16="http://schemas.microsoft.com/office/drawing/2014/main" id="{D73D038F-C64A-069A-238D-13689A1F2E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4368558"/>
              </p:ext>
            </p:extLst>
          </p:nvPr>
        </p:nvGraphicFramePr>
        <p:xfrm>
          <a:off x="0" y="2192916"/>
          <a:ext cx="5489677" cy="2514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2" name="Shape 14">
            <a:extLst>
              <a:ext uri="{FF2B5EF4-FFF2-40B4-BE49-F238E27FC236}">
                <a16:creationId xmlns:a16="http://schemas.microsoft.com/office/drawing/2014/main" id="{010BFFF4-E080-E593-407A-74AA749FB6E6}"/>
              </a:ext>
            </a:extLst>
          </p:cNvPr>
          <p:cNvSpPr/>
          <p:nvPr/>
        </p:nvSpPr>
        <p:spPr>
          <a:xfrm>
            <a:off x="5943600" y="2049084"/>
            <a:ext cx="2971800" cy="2337426"/>
          </a:xfrm>
          <a:prstGeom prst="rect">
            <a:avLst/>
          </a:prstGeom>
          <a:solidFill>
            <a:srgbClr val="1B4332"/>
          </a:solidFill>
          <a:ln w="12700">
            <a:solidFill>
              <a:srgbClr val="1B43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3" name="Text 15">
            <a:extLst>
              <a:ext uri="{FF2B5EF4-FFF2-40B4-BE49-F238E27FC236}">
                <a16:creationId xmlns:a16="http://schemas.microsoft.com/office/drawing/2014/main" id="{347D4908-3340-D9BD-71B2-03A2F17630AA}"/>
              </a:ext>
            </a:extLst>
          </p:cNvPr>
          <p:cNvSpPr/>
          <p:nvPr/>
        </p:nvSpPr>
        <p:spPr>
          <a:xfrm>
            <a:off x="5943600" y="2094804"/>
            <a:ext cx="2971800" cy="3739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4D03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this means</a:t>
            </a:r>
            <a:endParaRPr lang="en-US" sz="1400" dirty="0"/>
          </a:p>
        </p:txBody>
      </p:sp>
      <p:sp>
        <p:nvSpPr>
          <p:cNvPr id="54" name="Text 16">
            <a:extLst>
              <a:ext uri="{FF2B5EF4-FFF2-40B4-BE49-F238E27FC236}">
                <a16:creationId xmlns:a16="http://schemas.microsoft.com/office/drawing/2014/main" id="{12E35C30-1778-EFF5-807C-78D4AF7A23EB}"/>
              </a:ext>
            </a:extLst>
          </p:cNvPr>
          <p:cNvSpPr/>
          <p:nvPr/>
        </p:nvSpPr>
        <p:spPr>
          <a:xfrm>
            <a:off x="6054575" y="2433546"/>
            <a:ext cx="2823210" cy="1907396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IYN 65 grows faster on ALL tested sugars — both monosaccharides and disaccharides.
</a:t>
            </a:r>
            <a:r>
              <a:rPr lang="en-US" sz="1300" dirty="0">
                <a:solidFill>
                  <a:srgbClr val="95D5B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Monosaccharides (glucose, fructose, dextrose) drive the strongest growth in both strains — confirming simple sugars as preferred substrates.
</a:t>
            </a:r>
            <a:r>
              <a:rPr lang="en-US" sz="1300" b="1" dirty="0">
                <a:solidFill>
                  <a:srgbClr val="F4D0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recently isolated wild strain beats a genetically defined lab standard.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47951" y="128446"/>
            <a:ext cx="7275328" cy="3770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2450" b="1" dirty="0">
                <a:solidFill>
                  <a:srgbClr val="2D4A22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From Soil to Industry: The Value Proposition</a:t>
            </a:r>
            <a:endParaRPr lang="en-US" sz="245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B41F095-59C0-451D-0F49-9D3159B0E6F1}"/>
              </a:ext>
            </a:extLst>
          </p:cNvPr>
          <p:cNvGrpSpPr/>
          <p:nvPr/>
        </p:nvGrpSpPr>
        <p:grpSpPr>
          <a:xfrm>
            <a:off x="376074" y="891294"/>
            <a:ext cx="2476481" cy="2798587"/>
            <a:chOff x="563528" y="1559765"/>
            <a:chExt cx="2476481" cy="2798587"/>
          </a:xfrm>
        </p:grpSpPr>
        <p:sp>
          <p:nvSpPr>
            <p:cNvPr id="4" name="Shape 1"/>
            <p:cNvSpPr/>
            <p:nvPr/>
          </p:nvSpPr>
          <p:spPr>
            <a:xfrm>
              <a:off x="1381116" y="1559765"/>
              <a:ext cx="857250" cy="857250"/>
            </a:xfrm>
            <a:prstGeom prst="ellipse">
              <a:avLst/>
            </a:prstGeom>
            <a:solidFill>
              <a:srgbClr val="2D4A22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5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53471" y="1809797"/>
              <a:ext cx="312539" cy="357188"/>
            </a:xfrm>
            <a:prstGeom prst="rect">
              <a:avLst/>
            </a:prstGeom>
          </p:spPr>
        </p:pic>
        <p:sp>
          <p:nvSpPr>
            <p:cNvPr id="6" name="Text 2"/>
            <p:cNvSpPr/>
            <p:nvPr/>
          </p:nvSpPr>
          <p:spPr>
            <a:xfrm>
              <a:off x="665634" y="2677515"/>
              <a:ext cx="2236113" cy="24622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E67E22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ENZYME FACTORIES</a:t>
              </a:r>
              <a:endParaRPr lang="en-US" sz="1600" dirty="0"/>
            </a:p>
          </p:txBody>
        </p:sp>
        <p:sp>
          <p:nvSpPr>
            <p:cNvPr id="7" name="Text 3"/>
            <p:cNvSpPr/>
            <p:nvPr/>
          </p:nvSpPr>
          <p:spPr>
            <a:xfrm>
              <a:off x="563528" y="3001249"/>
              <a:ext cx="2476481" cy="1357103"/>
            </a:xfrm>
            <a:prstGeom prst="rect">
              <a:avLst/>
            </a:prstGeom>
            <a:noFill/>
            <a:ln/>
          </p:spPr>
          <p:txBody>
            <a:bodyPr wrap="square" lIns="85090" tIns="0" rIns="85090" bIns="0" rtlCol="0" anchor="t">
              <a:spAutoFit/>
            </a:bodyPr>
            <a:lstStyle/>
            <a:p>
              <a:pPr marL="0" indent="0" algn="ctr">
                <a:lnSpc>
                  <a:spcPct val="128000"/>
                </a:lnSpc>
                <a:buNone/>
              </a:pPr>
              <a:r>
                <a:rPr lang="en-US" sz="1400" dirty="0">
                  <a:solidFill>
                    <a:srgbClr val="333333"/>
                  </a:solidFill>
                  <a:latin typeface="Open Sans" pitchFamily="34" charset="0"/>
                  <a:ea typeface="Open Sans" pitchFamily="34" charset="-122"/>
                  <a:cs typeface="Open Sans" pitchFamily="34" charset="-120"/>
                </a:rPr>
                <a:t>Rapid growth and efficient carbon metabolism make IYN 65 an ideal candidate for high-yield industrial enzyme production.</a:t>
              </a:r>
              <a:endParaRPr lang="en-US" sz="140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C12FAB2-38E2-5B13-FC22-9B7E24FABAF1}"/>
              </a:ext>
            </a:extLst>
          </p:cNvPr>
          <p:cNvGrpSpPr/>
          <p:nvPr/>
        </p:nvGrpSpPr>
        <p:grpSpPr>
          <a:xfrm>
            <a:off x="3007703" y="941003"/>
            <a:ext cx="2728571" cy="2814645"/>
            <a:chOff x="3209726" y="941003"/>
            <a:chExt cx="2728571" cy="2814645"/>
          </a:xfrm>
        </p:grpSpPr>
        <p:sp>
          <p:nvSpPr>
            <p:cNvPr id="8" name="Shape 4"/>
            <p:cNvSpPr/>
            <p:nvPr/>
          </p:nvSpPr>
          <p:spPr>
            <a:xfrm>
              <a:off x="4006521" y="941003"/>
              <a:ext cx="857250" cy="857250"/>
            </a:xfrm>
            <a:prstGeom prst="ellipse">
              <a:avLst/>
            </a:prstGeom>
            <a:solidFill>
              <a:srgbClr val="2D4A22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9" name="Image 2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56552" y="1191035"/>
              <a:ext cx="357188" cy="357188"/>
            </a:xfrm>
            <a:prstGeom prst="rect">
              <a:avLst/>
            </a:prstGeom>
          </p:spPr>
        </p:pic>
        <p:sp>
          <p:nvSpPr>
            <p:cNvPr id="10" name="Text 5"/>
            <p:cNvSpPr/>
            <p:nvPr/>
          </p:nvSpPr>
          <p:spPr>
            <a:xfrm>
              <a:off x="3294115" y="2034346"/>
              <a:ext cx="2515447" cy="24622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E67E22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BIOFUEL INNOVATION</a:t>
              </a:r>
              <a:endParaRPr lang="en-US" sz="1600" dirty="0"/>
            </a:p>
          </p:txBody>
        </p:sp>
        <p:sp>
          <p:nvSpPr>
            <p:cNvPr id="11" name="Text 6"/>
            <p:cNvSpPr/>
            <p:nvPr/>
          </p:nvSpPr>
          <p:spPr>
            <a:xfrm>
              <a:off x="3209726" y="2398545"/>
              <a:ext cx="2728571" cy="1357103"/>
            </a:xfrm>
            <a:prstGeom prst="rect">
              <a:avLst/>
            </a:prstGeom>
            <a:noFill/>
            <a:ln/>
          </p:spPr>
          <p:txBody>
            <a:bodyPr wrap="square" lIns="85090" tIns="0" rIns="85090" bIns="0" rtlCol="0" anchor="t">
              <a:spAutoFit/>
            </a:bodyPr>
            <a:lstStyle/>
            <a:p>
              <a:pPr marL="0" indent="0" algn="ctr">
                <a:lnSpc>
                  <a:spcPct val="128000"/>
                </a:lnSpc>
                <a:buNone/>
              </a:pPr>
              <a:r>
                <a:rPr lang="en-US" sz="1400" dirty="0">
                  <a:solidFill>
                    <a:srgbClr val="333333"/>
                  </a:solidFill>
                  <a:latin typeface="Open Sans" pitchFamily="34" charset="0"/>
                  <a:ea typeface="Open Sans" pitchFamily="34" charset="-122"/>
                  <a:cs typeface="Open Sans" pitchFamily="34" charset="-120"/>
                </a:rPr>
                <a:t>Enhanced biomass production on diverse sugars offers a pathway to more efficient second-generation biofuel manufacturing.</a:t>
              </a:r>
              <a:endParaRPr lang="en-US" sz="1400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5E5E7E9-0EB5-5C12-F395-878A13C3F240}"/>
              </a:ext>
            </a:extLst>
          </p:cNvPr>
          <p:cNvGrpSpPr/>
          <p:nvPr/>
        </p:nvGrpSpPr>
        <p:grpSpPr>
          <a:xfrm>
            <a:off x="5740838" y="941003"/>
            <a:ext cx="3164150" cy="2839052"/>
            <a:chOff x="5740838" y="941003"/>
            <a:chExt cx="3164150" cy="2839052"/>
          </a:xfrm>
        </p:grpSpPr>
        <p:sp>
          <p:nvSpPr>
            <p:cNvPr id="12" name="Shape 7"/>
            <p:cNvSpPr/>
            <p:nvPr/>
          </p:nvSpPr>
          <p:spPr>
            <a:xfrm>
              <a:off x="6768780" y="941003"/>
              <a:ext cx="857250" cy="857250"/>
            </a:xfrm>
            <a:prstGeom prst="ellipse">
              <a:avLst/>
            </a:prstGeom>
            <a:solidFill>
              <a:srgbClr val="2D4A22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13" name="Image 3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18812" y="1191035"/>
              <a:ext cx="357188" cy="357188"/>
            </a:xfrm>
            <a:prstGeom prst="rect">
              <a:avLst/>
            </a:prstGeom>
          </p:spPr>
        </p:pic>
        <p:sp>
          <p:nvSpPr>
            <p:cNvPr id="14" name="Text 8"/>
            <p:cNvSpPr/>
            <p:nvPr/>
          </p:nvSpPr>
          <p:spPr>
            <a:xfrm>
              <a:off x="5740838" y="2048285"/>
              <a:ext cx="3164150" cy="24622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E67E22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SUSTAINABLE PROCESSES</a:t>
              </a:r>
              <a:endParaRPr lang="en-US" sz="1600" dirty="0"/>
            </a:p>
          </p:txBody>
        </p:sp>
        <p:sp>
          <p:nvSpPr>
            <p:cNvPr id="15" name="Text 9"/>
            <p:cNvSpPr/>
            <p:nvPr/>
          </p:nvSpPr>
          <p:spPr>
            <a:xfrm>
              <a:off x="5938297" y="2422952"/>
              <a:ext cx="2886726" cy="1357103"/>
            </a:xfrm>
            <a:prstGeom prst="rect">
              <a:avLst/>
            </a:prstGeom>
            <a:noFill/>
            <a:ln/>
          </p:spPr>
          <p:txBody>
            <a:bodyPr wrap="square" lIns="85090" tIns="0" rIns="85090" bIns="0" rtlCol="0" anchor="t">
              <a:spAutoFit/>
            </a:bodyPr>
            <a:lstStyle/>
            <a:p>
              <a:pPr marL="0" indent="0" algn="ctr">
                <a:lnSpc>
                  <a:spcPct val="128000"/>
                </a:lnSpc>
                <a:buNone/>
              </a:pPr>
              <a:r>
                <a:rPr lang="en-US" sz="1400" dirty="0">
                  <a:solidFill>
                    <a:srgbClr val="333333"/>
                  </a:solidFill>
                  <a:latin typeface="Open Sans" pitchFamily="34" charset="0"/>
                  <a:ea typeface="Open Sans" pitchFamily="34" charset="-122"/>
                  <a:cs typeface="Open Sans" pitchFamily="34" charset="-120"/>
                </a:rPr>
                <a:t>Leveraging local biodiversity reduces reliance on expensive strain engineering by starting with naturally optimized organisms.</a:t>
              </a:r>
              <a:endParaRPr lang="en-US" sz="140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DB2847A-D182-F86F-2017-576AB8D9EA85}"/>
              </a:ext>
            </a:extLst>
          </p:cNvPr>
          <p:cNvGrpSpPr/>
          <p:nvPr/>
        </p:nvGrpSpPr>
        <p:grpSpPr>
          <a:xfrm>
            <a:off x="5461132" y="4268407"/>
            <a:ext cx="3172499" cy="774307"/>
            <a:chOff x="3489651" y="4284169"/>
            <a:chExt cx="3452713" cy="85933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FB380AA-CC6E-0030-EEC6-50379A42E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89651" y="4284169"/>
              <a:ext cx="782473" cy="78247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9C19448-E18A-12D7-C12E-91800A111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25028" r="28461"/>
            <a:stretch>
              <a:fillRect/>
            </a:stretch>
          </p:blipFill>
          <p:spPr>
            <a:xfrm>
              <a:off x="4357218" y="4293137"/>
              <a:ext cx="847538" cy="85036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BA7849B-937C-5E3A-3DA7-CC28C3E6B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26022" y="4293137"/>
              <a:ext cx="847538" cy="84753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45F69F5-C165-782A-16A2-F05058C735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94826" y="4284169"/>
              <a:ext cx="847538" cy="847538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2CA3F852-B9BF-818F-27E5-78489086F27A}"/>
              </a:ext>
            </a:extLst>
          </p:cNvPr>
          <p:cNvSpPr txBox="1"/>
          <p:nvPr/>
        </p:nvSpPr>
        <p:spPr>
          <a:xfrm>
            <a:off x="91669" y="4134098"/>
            <a:ext cx="55608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1800" i="1" dirty="0">
                <a:solidFill>
                  <a:srgbClr val="2D4A22"/>
                </a:solidFill>
                <a:latin typeface="Open Sans SemiBold" pitchFamily="34" charset="0"/>
                <a:ea typeface="Open Sans SemiBold" pitchFamily="34" charset="-122"/>
                <a:cs typeface="Open Sans SemiBold" pitchFamily="34" charset="-120"/>
              </a:rPr>
              <a:t>* Framing local biodiversity as a sovereign resource for the global bio-economy.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206512"/>
            <a:ext cx="9144000" cy="4697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2750" b="1" dirty="0">
                <a:solidFill>
                  <a:srgbClr val="E67E22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Recommendation: A Bioprospecting Pipeline</a:t>
            </a:r>
            <a:endParaRPr lang="en-US" sz="2750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CA9506E-B0CD-4FDC-D224-FD8ADC4483DE}"/>
              </a:ext>
            </a:extLst>
          </p:cNvPr>
          <p:cNvGrpSpPr/>
          <p:nvPr/>
        </p:nvGrpSpPr>
        <p:grpSpPr>
          <a:xfrm>
            <a:off x="571500" y="1364204"/>
            <a:ext cx="2476481" cy="2195186"/>
            <a:chOff x="571500" y="1647109"/>
            <a:chExt cx="2476481" cy="2195186"/>
          </a:xfrm>
        </p:grpSpPr>
        <p:sp>
          <p:nvSpPr>
            <p:cNvPr id="4" name="Shape 1"/>
            <p:cNvSpPr/>
            <p:nvPr/>
          </p:nvSpPr>
          <p:spPr>
            <a:xfrm>
              <a:off x="1523991" y="1647109"/>
              <a:ext cx="571500" cy="571500"/>
            </a:xfrm>
            <a:prstGeom prst="ellipse">
              <a:avLst/>
            </a:prstGeom>
            <a:solidFill>
              <a:srgbClr val="E67E22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5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65080" y="1804271"/>
              <a:ext cx="289322" cy="257175"/>
            </a:xfrm>
            <a:prstGeom prst="rect">
              <a:avLst/>
            </a:prstGeom>
          </p:spPr>
        </p:pic>
        <p:sp>
          <p:nvSpPr>
            <p:cNvPr id="6" name="Text 2"/>
            <p:cNvSpPr/>
            <p:nvPr/>
          </p:nvSpPr>
          <p:spPr>
            <a:xfrm>
              <a:off x="571500" y="2361484"/>
              <a:ext cx="2476481" cy="24622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DFCF0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The Strategy</a:t>
              </a:r>
              <a:endParaRPr lang="en-US" sz="1600" dirty="0"/>
            </a:p>
          </p:txBody>
        </p:sp>
        <p:sp>
          <p:nvSpPr>
            <p:cNvPr id="7" name="Text 3"/>
            <p:cNvSpPr/>
            <p:nvPr/>
          </p:nvSpPr>
          <p:spPr>
            <a:xfrm>
              <a:off x="571500" y="2649020"/>
              <a:ext cx="2476481" cy="119327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ctr">
                <a:lnSpc>
                  <a:spcPct val="112000"/>
                </a:lnSpc>
                <a:buNone/>
              </a:pPr>
              <a:r>
                <a:rPr lang="en-US" sz="1400" dirty="0">
                  <a:solidFill>
                    <a:srgbClr val="FDFCF0">
                      <a:alpha val="90000"/>
                    </a:srgbClr>
                  </a:solidFill>
                  <a:latin typeface="Open Sans" pitchFamily="34" charset="0"/>
                  <a:ea typeface="Open Sans" pitchFamily="34" charset="-122"/>
                  <a:cs typeface="Open Sans" pitchFamily="34" charset="-120"/>
                </a:rPr>
                <a:t>Establish a systematic pipeline to identify, characterize, and bank high-performing African fungal strains.</a:t>
              </a:r>
              <a:endParaRPr lang="en-US" sz="1400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0994A0D-4CEB-320B-BFBF-1CEB13FF7873}"/>
              </a:ext>
            </a:extLst>
          </p:cNvPr>
          <p:cNvGrpSpPr/>
          <p:nvPr/>
        </p:nvGrpSpPr>
        <p:grpSpPr>
          <a:xfrm>
            <a:off x="3333731" y="1402560"/>
            <a:ext cx="2476509" cy="1953903"/>
            <a:chOff x="3333731" y="1647109"/>
            <a:chExt cx="2476509" cy="1953903"/>
          </a:xfrm>
        </p:grpSpPr>
        <p:sp>
          <p:nvSpPr>
            <p:cNvPr id="8" name="Shape 4"/>
            <p:cNvSpPr/>
            <p:nvPr/>
          </p:nvSpPr>
          <p:spPr>
            <a:xfrm>
              <a:off x="4286222" y="1647109"/>
              <a:ext cx="571500" cy="571500"/>
            </a:xfrm>
            <a:prstGeom prst="ellipse">
              <a:avLst/>
            </a:prstGeom>
            <a:solidFill>
              <a:srgbClr val="E67E22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9" name="Image 2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43385" y="1804271"/>
              <a:ext cx="257175" cy="257175"/>
            </a:xfrm>
            <a:prstGeom prst="rect">
              <a:avLst/>
            </a:prstGeom>
          </p:spPr>
        </p:pic>
        <p:sp>
          <p:nvSpPr>
            <p:cNvPr id="10" name="Text 5"/>
            <p:cNvSpPr/>
            <p:nvPr/>
          </p:nvSpPr>
          <p:spPr>
            <a:xfrm>
              <a:off x="3333731" y="2361484"/>
              <a:ext cx="2476509" cy="24622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DFCF0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Economic Impact</a:t>
              </a:r>
              <a:endParaRPr lang="en-US" sz="1600" dirty="0"/>
            </a:p>
          </p:txBody>
        </p:sp>
        <p:sp>
          <p:nvSpPr>
            <p:cNvPr id="11" name="Text 6"/>
            <p:cNvSpPr/>
            <p:nvPr/>
          </p:nvSpPr>
          <p:spPr>
            <a:xfrm>
              <a:off x="3333731" y="2649020"/>
              <a:ext cx="2476509" cy="95199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ctr">
                <a:lnSpc>
                  <a:spcPct val="112000"/>
                </a:lnSpc>
                <a:buNone/>
              </a:pPr>
              <a:r>
                <a:rPr lang="en-US" sz="1400" dirty="0">
                  <a:solidFill>
                    <a:srgbClr val="FDFCF0">
                      <a:alpha val="90000"/>
                    </a:srgbClr>
                  </a:solidFill>
                  <a:latin typeface="Open Sans" pitchFamily="34" charset="0"/>
                  <a:ea typeface="Open Sans" pitchFamily="34" charset="-122"/>
                  <a:cs typeface="Open Sans" pitchFamily="34" charset="-120"/>
                </a:rPr>
                <a:t>Create a sovereign biotechnology foundation and reduce reliance on foreign intellectual property.</a:t>
              </a:r>
              <a:endParaRPr lang="en-US" sz="1400" dirty="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956BA17-71C1-7935-6152-6DC2A40663D4}"/>
              </a:ext>
            </a:extLst>
          </p:cNvPr>
          <p:cNvGrpSpPr/>
          <p:nvPr/>
        </p:nvGrpSpPr>
        <p:grpSpPr>
          <a:xfrm>
            <a:off x="6085357" y="1475812"/>
            <a:ext cx="2476481" cy="1953903"/>
            <a:chOff x="6095991" y="1647109"/>
            <a:chExt cx="2476481" cy="1953903"/>
          </a:xfrm>
        </p:grpSpPr>
        <p:sp>
          <p:nvSpPr>
            <p:cNvPr id="12" name="Shape 7"/>
            <p:cNvSpPr/>
            <p:nvPr/>
          </p:nvSpPr>
          <p:spPr>
            <a:xfrm>
              <a:off x="7048481" y="1647109"/>
              <a:ext cx="571500" cy="571500"/>
            </a:xfrm>
            <a:prstGeom prst="ellipse">
              <a:avLst/>
            </a:prstGeom>
            <a:solidFill>
              <a:srgbClr val="E67E22"/>
            </a:solidFill>
            <a:ln/>
          </p:spPr>
          <p:txBody>
            <a:bodyPr/>
            <a:lstStyle/>
            <a:p>
              <a:endParaRPr lang="en-US"/>
            </a:p>
          </p:txBody>
        </p:sp>
        <p:pic>
          <p:nvPicPr>
            <p:cNvPr id="13" name="Image 3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89570" y="1804271"/>
              <a:ext cx="289322" cy="257175"/>
            </a:xfrm>
            <a:prstGeom prst="rect">
              <a:avLst/>
            </a:prstGeom>
          </p:spPr>
        </p:pic>
        <p:sp>
          <p:nvSpPr>
            <p:cNvPr id="14" name="Text 8"/>
            <p:cNvSpPr/>
            <p:nvPr/>
          </p:nvSpPr>
          <p:spPr>
            <a:xfrm>
              <a:off x="6095991" y="2361484"/>
              <a:ext cx="2476481" cy="24622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DFCF0"/>
                  </a:solidFill>
                  <a:latin typeface="Montserrat Bold" pitchFamily="34" charset="0"/>
                  <a:ea typeface="Montserrat Bold" pitchFamily="34" charset="-122"/>
                  <a:cs typeface="Montserrat Bold" pitchFamily="34" charset="-120"/>
                </a:rPr>
                <a:t>Investment</a:t>
              </a:r>
              <a:endParaRPr lang="en-US" sz="1600" dirty="0"/>
            </a:p>
          </p:txBody>
        </p:sp>
        <p:sp>
          <p:nvSpPr>
            <p:cNvPr id="15" name="Text 9"/>
            <p:cNvSpPr/>
            <p:nvPr/>
          </p:nvSpPr>
          <p:spPr>
            <a:xfrm>
              <a:off x="6095991" y="2649020"/>
              <a:ext cx="2476481" cy="95199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ctr">
                <a:lnSpc>
                  <a:spcPct val="112000"/>
                </a:lnSpc>
                <a:buNone/>
              </a:pPr>
              <a:r>
                <a:rPr lang="en-US" sz="1400" dirty="0">
                  <a:solidFill>
                    <a:srgbClr val="FDFCF0">
                      <a:alpha val="90000"/>
                    </a:srgbClr>
                  </a:solidFill>
                  <a:latin typeface="Open Sans" pitchFamily="34" charset="0"/>
                  <a:ea typeface="Open Sans" pitchFamily="34" charset="-122"/>
                  <a:cs typeface="Open Sans" pitchFamily="34" charset="-120"/>
                </a:rPr>
                <a:t>Fund the transition from laboratory discovery to industrial application for local bio-resources.</a:t>
              </a:r>
              <a:endParaRPr lang="en-US" sz="1400" dirty="0"/>
            </a:p>
          </p:txBody>
        </p:sp>
      </p:grpSp>
      <p:sp>
        <p:nvSpPr>
          <p:cNvPr id="16" name="Shape 10"/>
          <p:cNvSpPr/>
          <p:nvPr/>
        </p:nvSpPr>
        <p:spPr>
          <a:xfrm>
            <a:off x="914400" y="3677953"/>
            <a:ext cx="7315200" cy="358973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Shape 11"/>
          <p:cNvSpPr/>
          <p:nvPr/>
        </p:nvSpPr>
        <p:spPr>
          <a:xfrm>
            <a:off x="914400" y="3582261"/>
            <a:ext cx="7315200" cy="7144"/>
          </a:xfrm>
          <a:prstGeom prst="rect">
            <a:avLst/>
          </a:prstGeom>
          <a:solidFill>
            <a:srgbClr val="FFFEF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Text 12"/>
          <p:cNvSpPr/>
          <p:nvPr/>
        </p:nvSpPr>
        <p:spPr>
          <a:xfrm>
            <a:off x="914400" y="3714501"/>
            <a:ext cx="7315200" cy="2462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E67E22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Let’s find the next biotech breakthrough in our own soil.</a:t>
            </a:r>
            <a:endParaRPr lang="en-US" sz="1600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43D20DD-D0CB-2BCA-FC94-9A046956FAA3}"/>
              </a:ext>
            </a:extLst>
          </p:cNvPr>
          <p:cNvGrpSpPr/>
          <p:nvPr/>
        </p:nvGrpSpPr>
        <p:grpSpPr>
          <a:xfrm>
            <a:off x="2705070" y="4318089"/>
            <a:ext cx="3172499" cy="774307"/>
            <a:chOff x="3489651" y="4284169"/>
            <a:chExt cx="3452713" cy="85933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29853A8-586C-C2DE-6B94-072F01C34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89651" y="4284169"/>
              <a:ext cx="782473" cy="78247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043A4BA-B73A-3C13-C8D6-EAEA3E802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25028" r="28461"/>
            <a:stretch>
              <a:fillRect/>
            </a:stretch>
          </p:blipFill>
          <p:spPr>
            <a:xfrm>
              <a:off x="4357218" y="4293137"/>
              <a:ext cx="847538" cy="850363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DC3BC70-6B94-A95E-1E12-998B9C1DD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26022" y="4293137"/>
              <a:ext cx="847538" cy="847538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CDE694A-9F36-0588-D1CA-5D24FA355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94826" y="4284169"/>
              <a:ext cx="847538" cy="84753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408</Words>
  <Application>Microsoft Office PowerPoint</Application>
  <PresentationFormat>On-screen Show (16:9)</PresentationFormat>
  <Paragraphs>55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Georgia</vt:lpstr>
      <vt:lpstr>Montserrat Bold</vt:lpstr>
      <vt:lpstr>Open Sans</vt:lpstr>
      <vt:lpstr>Open Sans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Sola Ogunmodede</cp:lastModifiedBy>
  <cp:revision>11</cp:revision>
  <dcterms:created xsi:type="dcterms:W3CDTF">2026-05-17T17:30:03Z</dcterms:created>
  <dcterms:modified xsi:type="dcterms:W3CDTF">2026-05-19T13:16:25Z</dcterms:modified>
</cp:coreProperties>
</file>