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333" r:id="rId4"/>
    <p:sldId id="335" r:id="rId5"/>
    <p:sldId id="298" r:id="rId6"/>
  </p:sldIdLst>
  <p:sldSz cx="12192000" cy="6858000"/>
  <p:notesSz cx="9144000" cy="6858000"/>
  <p:defaultTextStyle>
    <a:defPPr>
      <a:defRPr lang="en-N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8C5AFF-1FD3-4DEC-92CD-017865EBC80E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3798334-1F6F-40F9-8B1A-BC676C2BB845}">
      <dgm:prSet custT="1"/>
      <dgm:spPr/>
      <dgm:t>
        <a:bodyPr/>
        <a:lstStyle/>
        <a:p>
          <a:r>
            <a:rPr lang="en-NG" sz="3200" dirty="0"/>
            <a:t>Sickle cell disease (SCD) is a genetic blood disorder that affects millions of people worldwide</a:t>
          </a:r>
          <a:r>
            <a:rPr lang="en-US" sz="3200" dirty="0"/>
            <a:t> </a:t>
          </a:r>
        </a:p>
      </dgm:t>
    </dgm:pt>
    <dgm:pt modelId="{2358B6DB-7EDB-4F9F-87E9-778FD2E76AB2}" type="parTrans" cxnId="{0A8BC3B4-19F7-4D50-A944-11A68B3C63E1}">
      <dgm:prSet/>
      <dgm:spPr/>
      <dgm:t>
        <a:bodyPr/>
        <a:lstStyle/>
        <a:p>
          <a:endParaRPr lang="en-US"/>
        </a:p>
      </dgm:t>
    </dgm:pt>
    <dgm:pt modelId="{B85277A6-2E30-4B4A-BBC0-EED96F2AB450}" type="sibTrans" cxnId="{0A8BC3B4-19F7-4D50-A944-11A68B3C63E1}">
      <dgm:prSet/>
      <dgm:spPr/>
      <dgm:t>
        <a:bodyPr/>
        <a:lstStyle/>
        <a:p>
          <a:endParaRPr lang="en-US"/>
        </a:p>
      </dgm:t>
    </dgm:pt>
    <dgm:pt modelId="{7FB3D266-8FF0-452E-8ADF-51FD190B6C62}">
      <dgm:prSet custT="1"/>
      <dgm:spPr/>
      <dgm:t>
        <a:bodyPr/>
        <a:lstStyle/>
        <a:p>
          <a:r>
            <a:rPr lang="en-US" sz="3200" dirty="0"/>
            <a:t>Early detection and intervention are crucial in managing SCD </a:t>
          </a:r>
        </a:p>
      </dgm:t>
    </dgm:pt>
    <dgm:pt modelId="{1EB529CB-2F39-4092-8BE3-3E846C63973B}" type="parTrans" cxnId="{EF8F83D4-7807-4E1A-9102-1195AEF844AC}">
      <dgm:prSet/>
      <dgm:spPr/>
      <dgm:t>
        <a:bodyPr/>
        <a:lstStyle/>
        <a:p>
          <a:endParaRPr lang="en-US"/>
        </a:p>
      </dgm:t>
    </dgm:pt>
    <dgm:pt modelId="{053D2A51-A098-4F15-81D5-E097ACE244C3}" type="sibTrans" cxnId="{EF8F83D4-7807-4E1A-9102-1195AEF844AC}">
      <dgm:prSet/>
      <dgm:spPr/>
      <dgm:t>
        <a:bodyPr/>
        <a:lstStyle/>
        <a:p>
          <a:endParaRPr lang="en-US"/>
        </a:p>
      </dgm:t>
    </dgm:pt>
    <dgm:pt modelId="{92BC6739-A3D5-4C26-9902-FA31C35F8304}">
      <dgm:prSet custT="1"/>
      <dgm:spPr/>
      <dgm:t>
        <a:bodyPr/>
        <a:lstStyle/>
        <a:p>
          <a:r>
            <a:rPr lang="en-US" sz="3200" dirty="0"/>
            <a:t>This study examines the attitude and factors that may affect nurses and midwives’ willingness to implement newborn screening for SCD in selected hospitals in Oyo, Oyo State</a:t>
          </a:r>
          <a:r>
            <a:rPr lang="en-US" sz="2700" dirty="0"/>
            <a:t>. </a:t>
          </a:r>
        </a:p>
      </dgm:t>
    </dgm:pt>
    <dgm:pt modelId="{B1201CE3-D0AE-43DD-A0BB-D61473EC7882}" type="parTrans" cxnId="{5B6A75D1-6641-42C3-AF7A-8B93D289E2EF}">
      <dgm:prSet/>
      <dgm:spPr/>
      <dgm:t>
        <a:bodyPr/>
        <a:lstStyle/>
        <a:p>
          <a:endParaRPr lang="en-US"/>
        </a:p>
      </dgm:t>
    </dgm:pt>
    <dgm:pt modelId="{62E548C0-EA11-4307-8FA0-9197C0AA484E}" type="sibTrans" cxnId="{5B6A75D1-6641-42C3-AF7A-8B93D289E2EF}">
      <dgm:prSet/>
      <dgm:spPr/>
      <dgm:t>
        <a:bodyPr/>
        <a:lstStyle/>
        <a:p>
          <a:endParaRPr lang="en-US"/>
        </a:p>
      </dgm:t>
    </dgm:pt>
    <dgm:pt modelId="{EA485617-E02A-4896-81DC-511E99EFA6DB}" type="pres">
      <dgm:prSet presAssocID="{538C5AFF-1FD3-4DEC-92CD-017865EBC80E}" presName="vert0" presStyleCnt="0">
        <dgm:presLayoutVars>
          <dgm:dir/>
          <dgm:animOne val="branch"/>
          <dgm:animLvl val="lvl"/>
        </dgm:presLayoutVars>
      </dgm:prSet>
      <dgm:spPr/>
    </dgm:pt>
    <dgm:pt modelId="{550742F4-6837-4E5A-A0C9-BF7615D0DDD0}" type="pres">
      <dgm:prSet presAssocID="{C3798334-1F6F-40F9-8B1A-BC676C2BB845}" presName="thickLine" presStyleLbl="alignNode1" presStyleIdx="0" presStyleCnt="3"/>
      <dgm:spPr/>
    </dgm:pt>
    <dgm:pt modelId="{7ADDA698-D685-4D19-803F-3AC60C68F94A}" type="pres">
      <dgm:prSet presAssocID="{C3798334-1F6F-40F9-8B1A-BC676C2BB845}" presName="horz1" presStyleCnt="0"/>
      <dgm:spPr/>
    </dgm:pt>
    <dgm:pt modelId="{3042E68F-BCA5-4CE1-84EF-3ED82AE015B5}" type="pres">
      <dgm:prSet presAssocID="{C3798334-1F6F-40F9-8B1A-BC676C2BB845}" presName="tx1" presStyleLbl="revTx" presStyleIdx="0" presStyleCnt="3"/>
      <dgm:spPr/>
    </dgm:pt>
    <dgm:pt modelId="{38BAADEE-E489-4AD8-8775-C4C53CAC410F}" type="pres">
      <dgm:prSet presAssocID="{C3798334-1F6F-40F9-8B1A-BC676C2BB845}" presName="vert1" presStyleCnt="0"/>
      <dgm:spPr/>
    </dgm:pt>
    <dgm:pt modelId="{49A7A90F-638F-49DD-A05F-B1DED4B8CAEC}" type="pres">
      <dgm:prSet presAssocID="{7FB3D266-8FF0-452E-8ADF-51FD190B6C62}" presName="thickLine" presStyleLbl="alignNode1" presStyleIdx="1" presStyleCnt="3"/>
      <dgm:spPr/>
    </dgm:pt>
    <dgm:pt modelId="{2AA3259C-72F3-4D72-A119-2702ADCF7FD9}" type="pres">
      <dgm:prSet presAssocID="{7FB3D266-8FF0-452E-8ADF-51FD190B6C62}" presName="horz1" presStyleCnt="0"/>
      <dgm:spPr/>
    </dgm:pt>
    <dgm:pt modelId="{D6000E3C-E021-4238-B930-3E73B88F3EE9}" type="pres">
      <dgm:prSet presAssocID="{7FB3D266-8FF0-452E-8ADF-51FD190B6C62}" presName="tx1" presStyleLbl="revTx" presStyleIdx="1" presStyleCnt="3"/>
      <dgm:spPr/>
    </dgm:pt>
    <dgm:pt modelId="{E1CD7309-A05D-47D9-A71D-6468BF123B8F}" type="pres">
      <dgm:prSet presAssocID="{7FB3D266-8FF0-452E-8ADF-51FD190B6C62}" presName="vert1" presStyleCnt="0"/>
      <dgm:spPr/>
    </dgm:pt>
    <dgm:pt modelId="{FE650FB3-EB42-42CF-B6FE-23388DC2E525}" type="pres">
      <dgm:prSet presAssocID="{92BC6739-A3D5-4C26-9902-FA31C35F8304}" presName="thickLine" presStyleLbl="alignNode1" presStyleIdx="2" presStyleCnt="3" custLinFactNeighborX="-235" custLinFactNeighborY="-13104"/>
      <dgm:spPr/>
    </dgm:pt>
    <dgm:pt modelId="{A67DCBA1-4A80-4D33-8B6B-BD0EF86CDDA8}" type="pres">
      <dgm:prSet presAssocID="{92BC6739-A3D5-4C26-9902-FA31C35F8304}" presName="horz1" presStyleCnt="0"/>
      <dgm:spPr/>
    </dgm:pt>
    <dgm:pt modelId="{AD813577-8016-4D38-866F-D47695F0E81C}" type="pres">
      <dgm:prSet presAssocID="{92BC6739-A3D5-4C26-9902-FA31C35F8304}" presName="tx1" presStyleLbl="revTx" presStyleIdx="2" presStyleCnt="3"/>
      <dgm:spPr/>
    </dgm:pt>
    <dgm:pt modelId="{5C29DCD4-9E9A-4B55-AE71-044A12098D9A}" type="pres">
      <dgm:prSet presAssocID="{92BC6739-A3D5-4C26-9902-FA31C35F8304}" presName="vert1" presStyleCnt="0"/>
      <dgm:spPr/>
    </dgm:pt>
  </dgm:ptLst>
  <dgm:cxnLst>
    <dgm:cxn modelId="{43BE4142-A207-45E4-8B97-7630944AD6F6}" type="presOf" srcId="{92BC6739-A3D5-4C26-9902-FA31C35F8304}" destId="{AD813577-8016-4D38-866F-D47695F0E81C}" srcOrd="0" destOrd="0" presId="urn:microsoft.com/office/officeart/2008/layout/LinedList"/>
    <dgm:cxn modelId="{D251A755-ACDF-4F92-8571-F8BC4C1E8DD9}" type="presOf" srcId="{C3798334-1F6F-40F9-8B1A-BC676C2BB845}" destId="{3042E68F-BCA5-4CE1-84EF-3ED82AE015B5}" srcOrd="0" destOrd="0" presId="urn:microsoft.com/office/officeart/2008/layout/LinedList"/>
    <dgm:cxn modelId="{25B22192-767D-458F-8AC3-838BEB34646E}" type="presOf" srcId="{7FB3D266-8FF0-452E-8ADF-51FD190B6C62}" destId="{D6000E3C-E021-4238-B930-3E73B88F3EE9}" srcOrd="0" destOrd="0" presId="urn:microsoft.com/office/officeart/2008/layout/LinedList"/>
    <dgm:cxn modelId="{192E2EA1-436A-4A43-9F92-C99CE038E601}" type="presOf" srcId="{538C5AFF-1FD3-4DEC-92CD-017865EBC80E}" destId="{EA485617-E02A-4896-81DC-511E99EFA6DB}" srcOrd="0" destOrd="0" presId="urn:microsoft.com/office/officeart/2008/layout/LinedList"/>
    <dgm:cxn modelId="{0A8BC3B4-19F7-4D50-A944-11A68B3C63E1}" srcId="{538C5AFF-1FD3-4DEC-92CD-017865EBC80E}" destId="{C3798334-1F6F-40F9-8B1A-BC676C2BB845}" srcOrd="0" destOrd="0" parTransId="{2358B6DB-7EDB-4F9F-87E9-778FD2E76AB2}" sibTransId="{B85277A6-2E30-4B4A-BBC0-EED96F2AB450}"/>
    <dgm:cxn modelId="{5B6A75D1-6641-42C3-AF7A-8B93D289E2EF}" srcId="{538C5AFF-1FD3-4DEC-92CD-017865EBC80E}" destId="{92BC6739-A3D5-4C26-9902-FA31C35F8304}" srcOrd="2" destOrd="0" parTransId="{B1201CE3-D0AE-43DD-A0BB-D61473EC7882}" sibTransId="{62E548C0-EA11-4307-8FA0-9197C0AA484E}"/>
    <dgm:cxn modelId="{EF8F83D4-7807-4E1A-9102-1195AEF844AC}" srcId="{538C5AFF-1FD3-4DEC-92CD-017865EBC80E}" destId="{7FB3D266-8FF0-452E-8ADF-51FD190B6C62}" srcOrd="1" destOrd="0" parTransId="{1EB529CB-2F39-4092-8BE3-3E846C63973B}" sibTransId="{053D2A51-A098-4F15-81D5-E097ACE244C3}"/>
    <dgm:cxn modelId="{DD6F96A8-2075-42F7-B1B6-51FF837699A0}" type="presParOf" srcId="{EA485617-E02A-4896-81DC-511E99EFA6DB}" destId="{550742F4-6837-4E5A-A0C9-BF7615D0DDD0}" srcOrd="0" destOrd="0" presId="urn:microsoft.com/office/officeart/2008/layout/LinedList"/>
    <dgm:cxn modelId="{653BDBE9-FA7F-4616-8DD9-37AE7710E9EC}" type="presParOf" srcId="{EA485617-E02A-4896-81DC-511E99EFA6DB}" destId="{7ADDA698-D685-4D19-803F-3AC60C68F94A}" srcOrd="1" destOrd="0" presId="urn:microsoft.com/office/officeart/2008/layout/LinedList"/>
    <dgm:cxn modelId="{85512B69-4F29-4B85-8915-1E697AA0762B}" type="presParOf" srcId="{7ADDA698-D685-4D19-803F-3AC60C68F94A}" destId="{3042E68F-BCA5-4CE1-84EF-3ED82AE015B5}" srcOrd="0" destOrd="0" presId="urn:microsoft.com/office/officeart/2008/layout/LinedList"/>
    <dgm:cxn modelId="{32D52183-4124-4E62-BD32-362052C63AB8}" type="presParOf" srcId="{7ADDA698-D685-4D19-803F-3AC60C68F94A}" destId="{38BAADEE-E489-4AD8-8775-C4C53CAC410F}" srcOrd="1" destOrd="0" presId="urn:microsoft.com/office/officeart/2008/layout/LinedList"/>
    <dgm:cxn modelId="{8F527910-0128-49C5-A1F4-F8A35ECAE1AC}" type="presParOf" srcId="{EA485617-E02A-4896-81DC-511E99EFA6DB}" destId="{49A7A90F-638F-49DD-A05F-B1DED4B8CAEC}" srcOrd="2" destOrd="0" presId="urn:microsoft.com/office/officeart/2008/layout/LinedList"/>
    <dgm:cxn modelId="{EBA3126E-23D8-4C26-92BF-99254CF0BBAB}" type="presParOf" srcId="{EA485617-E02A-4896-81DC-511E99EFA6DB}" destId="{2AA3259C-72F3-4D72-A119-2702ADCF7FD9}" srcOrd="3" destOrd="0" presId="urn:microsoft.com/office/officeart/2008/layout/LinedList"/>
    <dgm:cxn modelId="{8A90DA33-6155-40DF-BB9D-6930E87C7F41}" type="presParOf" srcId="{2AA3259C-72F3-4D72-A119-2702ADCF7FD9}" destId="{D6000E3C-E021-4238-B930-3E73B88F3EE9}" srcOrd="0" destOrd="0" presId="urn:microsoft.com/office/officeart/2008/layout/LinedList"/>
    <dgm:cxn modelId="{2458EEAB-56C6-4B35-A427-E28526268451}" type="presParOf" srcId="{2AA3259C-72F3-4D72-A119-2702ADCF7FD9}" destId="{E1CD7309-A05D-47D9-A71D-6468BF123B8F}" srcOrd="1" destOrd="0" presId="urn:microsoft.com/office/officeart/2008/layout/LinedList"/>
    <dgm:cxn modelId="{1933A72F-97A9-4ED1-BE2D-4BF38957C6BE}" type="presParOf" srcId="{EA485617-E02A-4896-81DC-511E99EFA6DB}" destId="{FE650FB3-EB42-42CF-B6FE-23388DC2E525}" srcOrd="4" destOrd="0" presId="urn:microsoft.com/office/officeart/2008/layout/LinedList"/>
    <dgm:cxn modelId="{9BD9C2ED-4391-4039-9C27-9F71D31DE619}" type="presParOf" srcId="{EA485617-E02A-4896-81DC-511E99EFA6DB}" destId="{A67DCBA1-4A80-4D33-8B6B-BD0EF86CDDA8}" srcOrd="5" destOrd="0" presId="urn:microsoft.com/office/officeart/2008/layout/LinedList"/>
    <dgm:cxn modelId="{D0C3881C-D009-40B9-B504-B580A09DB4DB}" type="presParOf" srcId="{A67DCBA1-4A80-4D33-8B6B-BD0EF86CDDA8}" destId="{AD813577-8016-4D38-866F-D47695F0E81C}" srcOrd="0" destOrd="0" presId="urn:microsoft.com/office/officeart/2008/layout/LinedList"/>
    <dgm:cxn modelId="{A397AEEB-A3B1-4F03-BE5A-33A7A854C554}" type="presParOf" srcId="{A67DCBA1-4A80-4D33-8B6B-BD0EF86CDDA8}" destId="{5C29DCD4-9E9A-4B55-AE71-044A12098D9A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0742F4-6837-4E5A-A0C9-BF7615D0DDD0}">
      <dsp:nvSpPr>
        <dsp:cNvPr id="0" name=""/>
        <dsp:cNvSpPr/>
      </dsp:nvSpPr>
      <dsp:spPr>
        <a:xfrm>
          <a:off x="0" y="3035"/>
          <a:ext cx="7777153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42E68F-BCA5-4CE1-84EF-3ED82AE015B5}">
      <dsp:nvSpPr>
        <dsp:cNvPr id="0" name=""/>
        <dsp:cNvSpPr/>
      </dsp:nvSpPr>
      <dsp:spPr>
        <a:xfrm>
          <a:off x="0" y="3035"/>
          <a:ext cx="7777153" cy="20703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NG" sz="3200" kern="1200" dirty="0"/>
            <a:t>Sickle cell disease (SCD) is a genetic blood disorder that affects millions of people worldwide</a:t>
          </a:r>
          <a:r>
            <a:rPr lang="en-US" sz="3200" kern="1200" dirty="0"/>
            <a:t> </a:t>
          </a:r>
        </a:p>
      </dsp:txBody>
      <dsp:txXfrm>
        <a:off x="0" y="3035"/>
        <a:ext cx="7777153" cy="2070368"/>
      </dsp:txXfrm>
    </dsp:sp>
    <dsp:sp modelId="{49A7A90F-638F-49DD-A05F-B1DED4B8CAEC}">
      <dsp:nvSpPr>
        <dsp:cNvPr id="0" name=""/>
        <dsp:cNvSpPr/>
      </dsp:nvSpPr>
      <dsp:spPr>
        <a:xfrm>
          <a:off x="0" y="2073404"/>
          <a:ext cx="7777153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000E3C-E021-4238-B930-3E73B88F3EE9}">
      <dsp:nvSpPr>
        <dsp:cNvPr id="0" name=""/>
        <dsp:cNvSpPr/>
      </dsp:nvSpPr>
      <dsp:spPr>
        <a:xfrm>
          <a:off x="0" y="2073404"/>
          <a:ext cx="7777153" cy="20703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Early detection and intervention are crucial in managing SCD </a:t>
          </a:r>
        </a:p>
      </dsp:txBody>
      <dsp:txXfrm>
        <a:off x="0" y="2073404"/>
        <a:ext cx="7777153" cy="2070368"/>
      </dsp:txXfrm>
    </dsp:sp>
    <dsp:sp modelId="{FE650FB3-EB42-42CF-B6FE-23388DC2E525}">
      <dsp:nvSpPr>
        <dsp:cNvPr id="0" name=""/>
        <dsp:cNvSpPr/>
      </dsp:nvSpPr>
      <dsp:spPr>
        <a:xfrm>
          <a:off x="0" y="3872471"/>
          <a:ext cx="7777153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813577-8016-4D38-866F-D47695F0E81C}">
      <dsp:nvSpPr>
        <dsp:cNvPr id="0" name=""/>
        <dsp:cNvSpPr/>
      </dsp:nvSpPr>
      <dsp:spPr>
        <a:xfrm>
          <a:off x="0" y="4143772"/>
          <a:ext cx="7777153" cy="20703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This study examines the attitude and factors that may affect nurses and midwives’ willingness to implement newborn screening for SCD in selected hospitals in Oyo, Oyo State</a:t>
          </a:r>
          <a:r>
            <a:rPr lang="en-US" sz="2700" kern="1200" dirty="0"/>
            <a:t>. </a:t>
          </a:r>
        </a:p>
      </dsp:txBody>
      <dsp:txXfrm>
        <a:off x="0" y="4143772"/>
        <a:ext cx="7777153" cy="20703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1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105A11-EF0D-41A7-B1A3-5FAE5473CE99}" type="datetimeFigureOut">
              <a:rPr lang="en-NG" smtClean="0"/>
              <a:t>18/05/2026</a:t>
            </a:fld>
            <a:endParaRPr lang="en-N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E32B91-83C3-4FDA-B999-216F834F61E4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2009167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E32B91-83C3-4FDA-B999-216F834F61E4}" type="slidenum">
              <a:rPr lang="en-NG" smtClean="0"/>
              <a:t>2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2566930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CC915-C4F2-1F15-40F6-7ACA72B12C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3D9FBF-CF04-FE03-A4CC-F25B256D5D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CE28AF-0115-614B-2DB2-DEBADA956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7E9A7-AE07-485C-9F32-A73AD58C1B4A}" type="datetimeFigureOut">
              <a:rPr lang="en-NG" smtClean="0"/>
              <a:t>18/05/2026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3B919B-0154-E6E7-0BB2-5D290177A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941E33-0222-28A9-F995-3F4BC70BC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20D71-DDDA-4B4C-B1E3-7844B1C239C9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1841308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5F723-D15F-8DED-9BD1-B313A88CF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AFB095-6C57-60AE-8534-B8B41918EA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599B57-BEBD-C2F3-1087-8CB5E9742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7E9A7-AE07-485C-9F32-A73AD58C1B4A}" type="datetimeFigureOut">
              <a:rPr lang="en-NG" smtClean="0"/>
              <a:t>18/05/2026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89CCFE-F7F3-E434-9A3E-FD4F79885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CCAB23-5B86-18C0-ABC7-470F4C4C5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20D71-DDDA-4B4C-B1E3-7844B1C239C9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3919977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CFC2DD8-9CD4-4DB7-28FD-145D8A299D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E55E6A-A127-ED54-D73B-CCE0709B3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49050-D823-8BF1-CD52-FCD4C2A1A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7E9A7-AE07-485C-9F32-A73AD58C1B4A}" type="datetimeFigureOut">
              <a:rPr lang="en-NG" smtClean="0"/>
              <a:t>18/05/2026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900A3B-81DF-0200-1AC4-4C32CBF51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CB618A-AEF0-5DD9-3F9F-101F4B223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20D71-DDDA-4B4C-B1E3-7844B1C239C9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968652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A6B16B-C347-E5CD-4102-35F50A282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D03533-2D14-7A71-5736-3AC9B0256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0F79CD-572E-B6B3-27BC-7D4615B15D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7E9A7-AE07-485C-9F32-A73AD58C1B4A}" type="datetimeFigureOut">
              <a:rPr lang="en-NG" smtClean="0"/>
              <a:t>18/05/2026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3258C3-AA67-A09E-1987-36BAD9231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742019-BAFD-3F7C-DC67-4D18E88CA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20D71-DDDA-4B4C-B1E3-7844B1C239C9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3837021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71E55-EDE5-1608-8C2F-E2A2AFBDD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8E2FA9-8046-32C8-314F-F8F916C5B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8D9F94-26BD-7D58-08E0-C33825B2E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7E9A7-AE07-485C-9F32-A73AD58C1B4A}" type="datetimeFigureOut">
              <a:rPr lang="en-NG" smtClean="0"/>
              <a:t>18/05/2026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F93E9-0500-4042-262F-138124084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276BA1-8BF7-D40C-138E-CC49DAAF3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20D71-DDDA-4B4C-B1E3-7844B1C239C9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226281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B533A-7AF9-BF97-7885-877529DB6E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EB4D4-62A0-0E83-A5A0-BAA7241D0E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DEA01B-6CA3-1D8A-431A-8BA746E58D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BE0D6F-67ED-D4D6-47B6-DA6F33F59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7E9A7-AE07-485C-9F32-A73AD58C1B4A}" type="datetimeFigureOut">
              <a:rPr lang="en-NG" smtClean="0"/>
              <a:t>18/05/2026</a:t>
            </a:fld>
            <a:endParaRPr lang="en-N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E1A68B-5498-2DD4-7234-9CA6411D7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878780-87E9-2D2E-D3DF-E762868D7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20D71-DDDA-4B4C-B1E3-7844B1C239C9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3466590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26210-1564-1054-79B0-E236B4754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2E1157-CD88-3041-E8CA-6257B55A31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4B65CE-5289-0EB2-9583-CE08B7DC38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7CECEF-9C2C-3898-F489-74D87CD63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6873F0-8148-3F92-89CA-48141152DE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FFF1CB-364E-4FE0-A645-27C0742CA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7E9A7-AE07-485C-9F32-A73AD58C1B4A}" type="datetimeFigureOut">
              <a:rPr lang="en-NG" smtClean="0"/>
              <a:t>18/05/2026</a:t>
            </a:fld>
            <a:endParaRPr lang="en-N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1A3A73D-6BAF-8ACA-BD27-DCF4F97E7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4A8B20-B85E-38F0-BEFB-2CD75957D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20D71-DDDA-4B4C-B1E3-7844B1C239C9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222139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4A3F8-A233-8DF0-E43D-3E5CCD248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884759-491F-2C6B-871C-F915E0C09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7E9A7-AE07-485C-9F32-A73AD58C1B4A}" type="datetimeFigureOut">
              <a:rPr lang="en-NG" smtClean="0"/>
              <a:t>18/05/2026</a:t>
            </a:fld>
            <a:endParaRPr lang="en-N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EEF431-84C6-824C-80E5-6A9B2BC26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24FFDA-3690-6B85-DD8C-E056E3AC4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20D71-DDDA-4B4C-B1E3-7844B1C239C9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2954289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B10926-B0DA-C04A-0D28-361E401EE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7E9A7-AE07-485C-9F32-A73AD58C1B4A}" type="datetimeFigureOut">
              <a:rPr lang="en-NG" smtClean="0"/>
              <a:t>18/05/2026</a:t>
            </a:fld>
            <a:endParaRPr lang="en-N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294CCE-1901-445C-ED3E-319CA22E9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854D5F-79B2-C84D-2B6D-9B53DF83E5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20D71-DDDA-4B4C-B1E3-7844B1C239C9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4199497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13637-A338-3020-4819-EEE22DF99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590EB5-907E-A9C9-6D37-9F2A12C977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2155FB-C102-1276-B872-7E5F02481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5F2C0B-D3E3-D66A-61BE-CBEA567F3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7E9A7-AE07-485C-9F32-A73AD58C1B4A}" type="datetimeFigureOut">
              <a:rPr lang="en-NG" smtClean="0"/>
              <a:t>18/05/2026</a:t>
            </a:fld>
            <a:endParaRPr lang="en-N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1F52CB-DEEF-B3D2-B23A-6B5B52BA83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BFCA83-6863-F571-2FBD-41C2B4508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20D71-DDDA-4B4C-B1E3-7844B1C239C9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1763934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29547-443E-1590-7B63-834913D02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ECCD64-6FE5-ECEA-8E7B-A7FEE0441A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A9BF56-1260-9119-8DC3-83F6056076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F20A67-0876-FBBF-D00C-1802E108A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7E9A7-AE07-485C-9F32-A73AD58C1B4A}" type="datetimeFigureOut">
              <a:rPr lang="en-NG" smtClean="0"/>
              <a:t>18/05/2026</a:t>
            </a:fld>
            <a:endParaRPr lang="en-N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067BBB-F5F9-81A6-72FA-41A9FA048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12ED95-678B-2F6C-6E6E-C0024CDB5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20D71-DDDA-4B4C-B1E3-7844B1C239C9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2412450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E76C84-C2A9-A90D-240C-68D0B9908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1F2E9A-1CE9-D479-DD7B-A71BFAC792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D3582E-DF0E-424E-7868-8034CF2A15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F7E9A7-AE07-485C-9F32-A73AD58C1B4A}" type="datetimeFigureOut">
              <a:rPr lang="en-NG" smtClean="0"/>
              <a:t>18/05/2026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96757D-2875-C4F1-735F-86F02F1B89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20A89C-550E-0396-76F6-CF2A1FA06C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20D71-DDDA-4B4C-B1E3-7844B1C239C9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365125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A7446B-B2DE-E902-A5E1-428AE23F9F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7890" y="271105"/>
            <a:ext cx="8306962" cy="3566160"/>
          </a:xfrm>
        </p:spPr>
        <p:txBody>
          <a:bodyPr anchor="b">
            <a:normAutofit/>
          </a:bodyPr>
          <a:lstStyle/>
          <a:p>
            <a:pPr algn="l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Factors influencing willingness to Implement Newborn Screening for SCD among Nurses and Midwives in selected Hospitals in Oyo, Oyo State</a:t>
            </a:r>
            <a:br>
              <a:rPr lang="en-US" sz="3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NG" sz="3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333009-4582-BB75-78AC-5951ED98CF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7890" y="4427555"/>
            <a:ext cx="7830982" cy="2355082"/>
          </a:xfrm>
        </p:spPr>
        <p:txBody>
          <a:bodyPr>
            <a:normAutofit fontScale="55000" lnSpcReduction="20000"/>
          </a:bodyPr>
          <a:lstStyle/>
          <a:p>
            <a:pPr algn="l"/>
            <a:endParaRPr lang="en-US" sz="1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1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500" b="1" i="1" dirty="0"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</a:p>
          <a:p>
            <a:pPr algn="l"/>
            <a:endParaRPr lang="en-GB" sz="6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5800" b="1" dirty="0">
                <a:latin typeface="Arial" panose="020B0604020202020204" pitchFamily="34" charset="0"/>
                <a:cs typeface="Arial" panose="020B0604020202020204" pitchFamily="34" charset="0"/>
              </a:rPr>
              <a:t>Taiwo Dosumu, Prisca Adejumo, </a:t>
            </a:r>
            <a:r>
              <a:rPr lang="en-GB" sz="5800" b="1" dirty="0" err="1">
                <a:latin typeface="Arial" panose="020B0604020202020204" pitchFamily="34" charset="0"/>
                <a:cs typeface="Arial" panose="020B0604020202020204" pitchFamily="34" charset="0"/>
              </a:rPr>
              <a:t>Rokibat</a:t>
            </a:r>
            <a:r>
              <a:rPr lang="en-GB" sz="5800" b="1" dirty="0">
                <a:latin typeface="Arial" panose="020B0604020202020204" pitchFamily="34" charset="0"/>
                <a:cs typeface="Arial" panose="020B0604020202020204" pitchFamily="34" charset="0"/>
              </a:rPr>
              <a:t> Kareem, Iyanuoluwa Ojo</a:t>
            </a:r>
            <a:endParaRPr lang="en-NG" sz="5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BF056F-CB88-34BA-9E09-2B3F22F187C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287" r="1" b="1"/>
          <a:stretch>
            <a:fillRect/>
          </a:stretch>
        </p:blipFill>
        <p:spPr>
          <a:xfrm>
            <a:off x="1" y="10"/>
            <a:ext cx="3516922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2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2862" y="4409267"/>
            <a:ext cx="4243589" cy="18288"/>
          </a:xfrm>
          <a:custGeom>
            <a:avLst/>
            <a:gdLst>
              <a:gd name="csX0" fmla="*/ 0 w 4243589"/>
              <a:gd name="csY0" fmla="*/ 0 h 18288"/>
              <a:gd name="csX1" fmla="*/ 563791 w 4243589"/>
              <a:gd name="csY1" fmla="*/ 0 h 18288"/>
              <a:gd name="csX2" fmla="*/ 1042710 w 4243589"/>
              <a:gd name="csY2" fmla="*/ 0 h 18288"/>
              <a:gd name="csX3" fmla="*/ 1564066 w 4243589"/>
              <a:gd name="csY3" fmla="*/ 0 h 18288"/>
              <a:gd name="csX4" fmla="*/ 2212729 w 4243589"/>
              <a:gd name="csY4" fmla="*/ 0 h 18288"/>
              <a:gd name="csX5" fmla="*/ 2776520 w 4243589"/>
              <a:gd name="csY5" fmla="*/ 0 h 18288"/>
              <a:gd name="csX6" fmla="*/ 3297875 w 4243589"/>
              <a:gd name="csY6" fmla="*/ 0 h 18288"/>
              <a:gd name="csX7" fmla="*/ 4243589 w 4243589"/>
              <a:gd name="csY7" fmla="*/ 0 h 18288"/>
              <a:gd name="csX8" fmla="*/ 4243589 w 4243589"/>
              <a:gd name="csY8" fmla="*/ 18288 h 18288"/>
              <a:gd name="csX9" fmla="*/ 3637362 w 4243589"/>
              <a:gd name="csY9" fmla="*/ 18288 h 18288"/>
              <a:gd name="csX10" fmla="*/ 3116007 w 4243589"/>
              <a:gd name="csY10" fmla="*/ 18288 h 18288"/>
              <a:gd name="csX11" fmla="*/ 2424908 w 4243589"/>
              <a:gd name="csY11" fmla="*/ 18288 h 18288"/>
              <a:gd name="csX12" fmla="*/ 1861117 w 4243589"/>
              <a:gd name="csY12" fmla="*/ 18288 h 18288"/>
              <a:gd name="csX13" fmla="*/ 1382198 w 4243589"/>
              <a:gd name="csY13" fmla="*/ 18288 h 18288"/>
              <a:gd name="csX14" fmla="*/ 733535 w 4243589"/>
              <a:gd name="csY14" fmla="*/ 18288 h 18288"/>
              <a:gd name="csX15" fmla="*/ 0 w 4243589"/>
              <a:gd name="csY15" fmla="*/ 18288 h 18288"/>
              <a:gd name="csX16" fmla="*/ 0 w 4243589"/>
              <a:gd name="csY16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321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6547A9-5801-69DB-EF09-F7CD69AEB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611" y="593815"/>
            <a:ext cx="3418659" cy="5583148"/>
          </a:xfrm>
        </p:spPr>
        <p:txBody>
          <a:bodyPr anchor="ctr">
            <a:normAutofit/>
          </a:bodyPr>
          <a:lstStyle/>
          <a:p>
            <a:r>
              <a:rPr lang="en-US" sz="4200" b="1" dirty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endParaRPr lang="en-NG" sz="4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sX0" fmla="*/ 0 w 5410200"/>
              <a:gd name="csY0" fmla="*/ 0 h 18288"/>
              <a:gd name="csX1" fmla="*/ 568071 w 5410200"/>
              <a:gd name="csY1" fmla="*/ 0 h 18288"/>
              <a:gd name="csX2" fmla="*/ 1298448 w 5410200"/>
              <a:gd name="csY2" fmla="*/ 0 h 18288"/>
              <a:gd name="csX3" fmla="*/ 1920621 w 5410200"/>
              <a:gd name="csY3" fmla="*/ 0 h 18288"/>
              <a:gd name="csX4" fmla="*/ 2488692 w 5410200"/>
              <a:gd name="csY4" fmla="*/ 0 h 18288"/>
              <a:gd name="csX5" fmla="*/ 3219069 w 5410200"/>
              <a:gd name="csY5" fmla="*/ 0 h 18288"/>
              <a:gd name="csX6" fmla="*/ 3895344 w 5410200"/>
              <a:gd name="csY6" fmla="*/ 0 h 18288"/>
              <a:gd name="csX7" fmla="*/ 4571619 w 5410200"/>
              <a:gd name="csY7" fmla="*/ 0 h 18288"/>
              <a:gd name="csX8" fmla="*/ 5410200 w 5410200"/>
              <a:gd name="csY8" fmla="*/ 0 h 18288"/>
              <a:gd name="csX9" fmla="*/ 5410200 w 5410200"/>
              <a:gd name="csY9" fmla="*/ 18288 h 18288"/>
              <a:gd name="csX10" fmla="*/ 4842129 w 5410200"/>
              <a:gd name="csY10" fmla="*/ 18288 h 18288"/>
              <a:gd name="csX11" fmla="*/ 4328160 w 5410200"/>
              <a:gd name="csY11" fmla="*/ 18288 h 18288"/>
              <a:gd name="csX12" fmla="*/ 3597783 w 5410200"/>
              <a:gd name="csY12" fmla="*/ 18288 h 18288"/>
              <a:gd name="csX13" fmla="*/ 3029712 w 5410200"/>
              <a:gd name="csY13" fmla="*/ 18288 h 18288"/>
              <a:gd name="csX14" fmla="*/ 2299335 w 5410200"/>
              <a:gd name="csY14" fmla="*/ 18288 h 18288"/>
              <a:gd name="csX15" fmla="*/ 1514856 w 5410200"/>
              <a:gd name="csY15" fmla="*/ 18288 h 18288"/>
              <a:gd name="csX16" fmla="*/ 892683 w 5410200"/>
              <a:gd name="csY16" fmla="*/ 18288 h 18288"/>
              <a:gd name="csX17" fmla="*/ 0 w 5410200"/>
              <a:gd name="csY17" fmla="*/ 18288 h 18288"/>
              <a:gd name="csX18" fmla="*/ 0 w 5410200"/>
              <a:gd name="csY18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A1AF5B0-8BD1-B48C-76B5-EE531785EF4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9772867"/>
              </p:ext>
            </p:extLst>
          </p:nvPr>
        </p:nvGraphicFramePr>
        <p:xfrm>
          <a:off x="4368403" y="218035"/>
          <a:ext cx="7777153" cy="62171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46899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8C611-DD5F-A486-11ED-661AA2C27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Methods 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BFEA26-7112-FA97-A63D-242FD95612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48801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50000"/>
              </a:lnSpc>
            </a:pPr>
            <a:r>
              <a:rPr lang="en-US" sz="3500" dirty="0">
                <a:cs typeface="Times New Roman" panose="02020603050405020304" pitchFamily="18" charset="0"/>
              </a:rPr>
              <a:t>This was a cross-sectional research design conducted among nurses and midwives working at two purposively selected health facilities in Oyo, Oyo State. </a:t>
            </a:r>
          </a:p>
          <a:p>
            <a:pPr algn="just">
              <a:lnSpc>
                <a:spcPct val="150000"/>
              </a:lnSpc>
            </a:pPr>
            <a:r>
              <a:rPr lang="en-US" sz="3500" dirty="0">
                <a:cs typeface="Times New Roman" panose="02020603050405020304" pitchFamily="18" charset="0"/>
              </a:rPr>
              <a:t>The sample size was determined using the Taro Yamane formula </a:t>
            </a:r>
          </a:p>
          <a:p>
            <a:pPr algn="just">
              <a:lnSpc>
                <a:spcPct val="150000"/>
              </a:lnSpc>
            </a:pPr>
            <a:r>
              <a:rPr lang="en-US" sz="3500" dirty="0">
                <a:cs typeface="Times New Roman" panose="02020603050405020304" pitchFamily="18" charset="0"/>
              </a:rPr>
              <a:t>Data were collected using a structured self-administered questionnaire. </a:t>
            </a:r>
          </a:p>
          <a:p>
            <a:pPr algn="just">
              <a:lnSpc>
                <a:spcPct val="160000"/>
              </a:lnSpc>
            </a:pPr>
            <a:endParaRPr lang="en-NG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283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BDE27-77C1-6535-FAA6-18D2A35C3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Results/Conclusion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FD2E56-48EE-6E39-6756-944D8B8C7A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9097" y="1825624"/>
            <a:ext cx="10992464" cy="5032375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sz="3200" dirty="0">
                <a:cs typeface="Times New Roman" panose="02020603050405020304" pitchFamily="18" charset="0"/>
              </a:rPr>
              <a:t>There were 95 respondents. Most of the nurses and midwives (70.5%) had a positive attitude </a:t>
            </a:r>
            <a:r>
              <a:rPr lang="en-GB" sz="3200" dirty="0">
                <a:cs typeface="Times New Roman" panose="02020603050405020304" pitchFamily="18" charset="0"/>
              </a:rPr>
              <a:t>but &gt; 60% indicated lack of training, resources</a:t>
            </a:r>
            <a:r>
              <a:rPr lang="en-US" sz="3200" dirty="0">
                <a:cs typeface="Times New Roman" panose="02020603050405020304" pitchFamily="18" charset="0"/>
              </a:rPr>
              <a:t> and workload pressure as major factors</a:t>
            </a:r>
          </a:p>
          <a:p>
            <a:pPr algn="just">
              <a:lnSpc>
                <a:spcPct val="150000"/>
              </a:lnSpc>
            </a:pPr>
            <a:r>
              <a:rPr lang="en-US" sz="3200" dirty="0">
                <a:cs typeface="Times New Roman" panose="02020603050405020304" pitchFamily="18" charset="0"/>
              </a:rPr>
              <a:t>Continuous education and policy support can help improve nurses and midwives’ capacity to advocate for newborn screening</a:t>
            </a:r>
            <a:endParaRPr lang="en-NG" sz="32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044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1331C6-74E0-425D-61AA-69C4D169E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562" y="500062"/>
            <a:ext cx="10515600" cy="1325563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References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374594-DB05-B7E8-CA3A-110EF5B811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20981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GB" dirty="0"/>
              <a:t>GBD 2021 Sickle Cell Disease Collaborators. 2023. Global, regional, and national prevalence and mortality burden of sickle cell disease, 2000-2021: a systematic analysis from the Global Burden of Disease Study 2021. </a:t>
            </a:r>
            <a:r>
              <a:rPr lang="en-GB" i="1" dirty="0"/>
              <a:t>The Lancet. Haematology</a:t>
            </a:r>
            <a:r>
              <a:rPr lang="en-GB" dirty="0"/>
              <a:t>, 10(8), e585–e599. https://doi.org/10.1016/S2352-3026(23)00118-7</a:t>
            </a:r>
          </a:p>
          <a:p>
            <a:pPr algn="just"/>
            <a:r>
              <a:rPr lang="en-GB" dirty="0" err="1"/>
              <a:t>Nnodu</a:t>
            </a:r>
            <a:r>
              <a:rPr lang="en-GB" dirty="0"/>
              <a:t>, O.E., Oron, A.P., </a:t>
            </a:r>
            <a:r>
              <a:rPr lang="en-GB" dirty="0" err="1"/>
              <a:t>Sopekan</a:t>
            </a:r>
            <a:r>
              <a:rPr lang="en-GB" dirty="0"/>
              <a:t>, A., Akaba, G.O., Piel F.B., Chao, D.L. 2021 Child mortality from sickle cell disease in Nigeria: a model-estimated, population-level analysis of data from the 2018 Demographic and Health Survey. </a:t>
            </a:r>
            <a:r>
              <a:rPr lang="en-GB" i="1" dirty="0"/>
              <a:t>Lancet </a:t>
            </a:r>
            <a:r>
              <a:rPr lang="en-GB" i="1" dirty="0" err="1"/>
              <a:t>Haematol</a:t>
            </a:r>
            <a:r>
              <a:rPr lang="en-GB" dirty="0"/>
              <a:t>. 8(10):e723-e731. </a:t>
            </a:r>
            <a:r>
              <a:rPr lang="en-GB" dirty="0" err="1"/>
              <a:t>doi</a:t>
            </a:r>
            <a:r>
              <a:rPr lang="en-GB" dirty="0"/>
              <a:t>: 10.1016/S2352-3026(21)00216-7. </a:t>
            </a:r>
            <a:r>
              <a:rPr lang="en-GB" dirty="0" err="1"/>
              <a:t>Epub</a:t>
            </a:r>
            <a:r>
              <a:rPr lang="en-GB" dirty="0"/>
              <a:t> 2021 Sep 2. PMID: 34481551; PMCID: PMC8460996.</a:t>
            </a:r>
            <a:endParaRPr lang="en-NG" dirty="0"/>
          </a:p>
          <a:p>
            <a:pPr algn="just"/>
            <a:r>
              <a:rPr lang="en-GB" dirty="0"/>
              <a:t>United Nations General Assembly. 2009. Recognition of sickle-cell </a:t>
            </a:r>
            <a:r>
              <a:rPr lang="en-GB" dirty="0" err="1"/>
              <a:t>anemia</a:t>
            </a:r>
            <a:r>
              <a:rPr lang="en-GB" dirty="0"/>
              <a:t> as a public health problem. United General Assembly. </a:t>
            </a:r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6206279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2924</TotalTime>
  <Words>355</Words>
  <Application>Microsoft Office PowerPoint</Application>
  <PresentationFormat>Widescreen</PresentationFormat>
  <Paragraphs>22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Factors influencing willingness to Implement Newborn Screening for SCD among Nurses and Midwives in selected Hospitals in Oyo, Oyo State </vt:lpstr>
      <vt:lpstr>Background</vt:lpstr>
      <vt:lpstr>Methods </vt:lpstr>
      <vt:lpstr>Results/Conclusion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Temitayo Adebisi</dc:creator>
  <cp:lastModifiedBy>Taiwo Dosumu</cp:lastModifiedBy>
  <cp:revision>292</cp:revision>
  <cp:lastPrinted>2026-03-02T11:07:27Z</cp:lastPrinted>
  <dcterms:created xsi:type="dcterms:W3CDTF">2026-01-28T10:11:36Z</dcterms:created>
  <dcterms:modified xsi:type="dcterms:W3CDTF">2026-05-19T12:09:05Z</dcterms:modified>
</cp:coreProperties>
</file>