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</p:sldMasterIdLst>
  <p:notesMasterIdLst>
    <p:notesMasterId r:id="rId6"/>
  </p:notesMasterIdLst>
  <p:sldIdLst>
    <p:sldId id="256" r:id="rId2"/>
    <p:sldId id="257" r:id="rId3"/>
    <p:sldId id="259" r:id="rId4"/>
    <p:sldId id="260" r:id="rId5"/>
  </p:sldIdLst>
  <p:sldSz cx="9144000" cy="5143500" type="screen16x9"/>
  <p:notesSz cx="6797675" cy="9929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6" d="100"/>
          <a:sy n="146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3114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107049" tIns="53524" rIns="107049" bIns="53524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107049" tIns="53524" rIns="107049" bIns="53524"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107049" tIns="53524" rIns="107049" bIns="53524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107049" tIns="53524" rIns="107049" bIns="53524"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107049" tIns="53524" rIns="107049" bIns="53524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107049" tIns="53524" rIns="107049" bIns="53524"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107049" tIns="53524" rIns="107049" bIns="53524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107049" tIns="53524" rIns="107049" bIns="53524"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0C88BF-5A21-5461-D738-1525CF0FD6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C152D4D-21D4-5921-BE3A-51F7C9AACE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9E72886-9228-551B-3362-170206A43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8F4A-3440-427F-A4BB-837509DD436C}" type="datetimeFigureOut">
              <a:rPr lang="fr-FR" smtClean="0"/>
              <a:t>19/05/2026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8353AB4-DCA9-427E-482B-9014CFD7E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79A98-2DE2-2AA8-C412-A4092B907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10566-E0C6-44D6-8620-08E0E6F889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483167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C2FFD3-C87D-07EB-2292-8DA07979D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9CA075A-E100-EE4A-DCF8-4C72419D8D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8CEED28-079B-E54D-25DC-F6A57487B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8F4A-3440-427F-A4BB-837509DD436C}" type="datetimeFigureOut">
              <a:rPr lang="fr-FR" smtClean="0"/>
              <a:t>19/05/2026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944D72-FD41-FE4E-D7E3-DCE9E5607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0559BC7-F2BA-05F2-D311-42F075BA3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10566-E0C6-44D6-8620-08E0E6F889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491903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2EC3892-96DE-5A1B-8452-D5BD6487B7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6245405-305B-C79D-CDAD-CB89316F7C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E6C54D-1AFB-DCAA-5D0E-994FCEE27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8F4A-3440-427F-A4BB-837509DD436C}" type="datetimeFigureOut">
              <a:rPr lang="fr-FR" smtClean="0"/>
              <a:t>19/05/2026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6B0EF0B-9B4C-2D4E-6D76-79F965D34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3401A5-E795-C814-A62B-7674E8FE7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10566-E0C6-44D6-8620-08E0E6F889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868329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454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9BFC8E-B637-E3EC-F2AD-C768E7674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A292DF-0B12-2009-337B-6526DE7C2C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14AA061-CB1D-2F06-741B-40C450D85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8F4A-3440-427F-A4BB-837509DD436C}" type="datetimeFigureOut">
              <a:rPr lang="fr-FR" smtClean="0"/>
              <a:t>19/05/2026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5CE116B-8E2B-74F7-44DD-36BE7F74C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8BC88FA-2C15-6278-9EF4-7F1C2FA6F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10566-E0C6-44D6-8620-08E0E6F889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575531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E01655-D22C-D139-2C3A-25AEB7501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61140E8-58A0-61C5-2FC6-C1346C0132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BB72607-19F1-519C-6B09-C5DDBBF5F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8F4A-3440-427F-A4BB-837509DD436C}" type="datetimeFigureOut">
              <a:rPr lang="fr-FR" smtClean="0"/>
              <a:t>19/05/2026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BCED098-C12A-BA52-7BFE-75D73FCDB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12219F-20B5-A471-5CD1-5840DBE15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10566-E0C6-44D6-8620-08E0E6F889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07485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B21A1D-63F1-3075-B82B-28428F06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60B4B1B-AD92-D7FD-0C2C-1249FE1602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C8E4340-51BE-83BF-B169-87D4AF89CE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9783DA3-062D-5A10-95E5-7E863C337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8F4A-3440-427F-A4BB-837509DD436C}" type="datetimeFigureOut">
              <a:rPr lang="fr-FR" smtClean="0"/>
              <a:t>19/05/2026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8732C1D-16B0-217C-9BED-09DAF660B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35C7A24-F00D-F845-5369-6851E6F4C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10566-E0C6-44D6-8620-08E0E6F889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952425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6D7F55-EF14-93FF-4BE9-783FEAADC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DC80406-6DA5-8704-FFAB-1680DD165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A9C5A0B-9B00-C50B-44C1-272E3EABB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960C3B2-B795-2D81-72A5-184F2703A6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882C53B-21A9-BBDA-0027-14FB891A90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31872FE-CE7E-7999-0BBD-2037C5A8F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8F4A-3440-427F-A4BB-837509DD436C}" type="datetimeFigureOut">
              <a:rPr lang="fr-FR" smtClean="0"/>
              <a:t>19/05/2026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8220E8E-DEF2-EE85-A1D7-11660C5B8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4B92CA1-EC98-D5A2-E551-88B91C0E5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10566-E0C6-44D6-8620-08E0E6F889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765053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60EC16-082E-60F9-65CB-946B7CE35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C0D64D6-AE32-4B8E-B1E0-3E95723A8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8F4A-3440-427F-A4BB-837509DD436C}" type="datetimeFigureOut">
              <a:rPr lang="fr-FR" smtClean="0"/>
              <a:t>19/05/2026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375AF7-2EB7-6AE7-0EBA-6D622A3F7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C94EB93-FFEA-6BDE-97BD-6ED740545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10566-E0C6-44D6-8620-08E0E6F889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292996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445BC0D-F74E-AB73-A67F-85F33DDA2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8F4A-3440-427F-A4BB-837509DD436C}" type="datetimeFigureOut">
              <a:rPr lang="fr-FR" smtClean="0"/>
              <a:t>19/05/2026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55DC778-A8ED-09C5-50C4-636E36C28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B450512-B209-79AA-76FC-7A15AC649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10566-E0C6-44D6-8620-08E0E6F889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6909145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3611FF-35BF-2EFD-BCD0-EC96268E8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C0C0A52-6FE5-6D41-8E4F-4F91A385F7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B4DFDB1-BB29-D1CB-C8FD-E9CDA4205B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1BEC3C6-560D-CAD2-9EE1-9B722ACF8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8F4A-3440-427F-A4BB-837509DD436C}" type="datetimeFigureOut">
              <a:rPr lang="fr-FR" smtClean="0"/>
              <a:t>19/05/2026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AF71462-6337-896C-45A0-16EAD6249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8379F06-66D7-B0D0-EEEC-A4D7344FF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10566-E0C6-44D6-8620-08E0E6F889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336735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EC793A-7111-9CA4-D582-B5BBCA758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892E4C7-E64C-8A05-53F4-6BC7B98D9E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D783309-4317-D104-D5F9-58C7992F52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136A89B-DA58-CAF8-A631-43CA7F45A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28F4A-3440-427F-A4BB-837509DD436C}" type="datetimeFigureOut">
              <a:rPr lang="fr-FR" smtClean="0"/>
              <a:t>19/05/2026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5396411-6AE8-6469-B430-8AA591B89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5F4D367-9595-C2E8-52DC-A89BCF1CC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10566-E0C6-44D6-8620-08E0E6F889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577896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C3DD046-01E3-8E1F-B016-D2C10E555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5E496F6-CC83-A983-2096-832FBEFAF1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2CE9C39-D4C0-B365-57D5-75CE066B75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128F4A-3440-427F-A4BB-837509DD436C}" type="datetimeFigureOut">
              <a:rPr lang="fr-FR" smtClean="0"/>
              <a:t>19/05/2026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0E408AD-424F-F4A7-A28D-2E5C2D3A3F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3A4250-2137-93B6-78EF-D6A9C4D3D0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410566-E0C6-44D6-8620-08E0E6F889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817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"/>
          <p:cNvSpPr/>
          <p:nvPr/>
        </p:nvSpPr>
        <p:spPr>
          <a:xfrm>
            <a:off x="502920" y="1523710"/>
            <a:ext cx="73152" cy="2926080"/>
          </a:xfrm>
          <a:prstGeom prst="rect">
            <a:avLst/>
          </a:prstGeom>
          <a:solidFill>
            <a:srgbClr val="0070C0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31520" y="1489560"/>
            <a:ext cx="777240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Digital Entrepreneurship</a:t>
            </a:r>
            <a:endParaRPr lang="en-US" sz="3000" dirty="0"/>
          </a:p>
          <a:p>
            <a:pPr marL="0" indent="0">
              <a:buNone/>
            </a:pPr>
            <a:r>
              <a:rPr lang="en-US" sz="3000" b="1" dirty="0"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and Food Security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731520" y="298675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i="1" dirty="0">
                <a:solidFill>
                  <a:srgbClr val="0070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Reconfiguring Rural-Urban Value Chains in Morocco</a:t>
            </a:r>
            <a:endParaRPr lang="en-US" sz="1500" dirty="0">
              <a:solidFill>
                <a:srgbClr val="0070C0"/>
              </a:solidFill>
            </a:endParaRPr>
          </a:p>
        </p:txBody>
      </p:sp>
      <p:sp>
        <p:nvSpPr>
          <p:cNvPr id="7" name="Text 5"/>
          <p:cNvSpPr/>
          <p:nvPr/>
        </p:nvSpPr>
        <p:spPr>
          <a:xfrm>
            <a:off x="731520" y="3573417"/>
            <a:ext cx="73152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Najoua Khayati  |  Abdelali Lahrech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731520" y="3928872"/>
            <a:ext cx="7772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Moulay Ismail University of Meknès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Faculty of Law, Economics and Social Sciences — Meknès, Morocco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7498080" y="4663440"/>
            <a:ext cx="1463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D4B89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Abstract 26011</a:t>
            </a:r>
            <a:endParaRPr lang="en-US" sz="900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CC96CE1-7B52-CC59-AD3C-BAD478395B4F}"/>
              </a:ext>
            </a:extLst>
          </p:cNvPr>
          <p:cNvSpPr txBox="1"/>
          <p:nvPr/>
        </p:nvSpPr>
        <p:spPr>
          <a:xfrm>
            <a:off x="1691640" y="621818"/>
            <a:ext cx="57607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2026 MANUSCRIPT WRITING HUB ACADEMY VIRTUAL CONFERENCE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BF714592-7DE0-F895-1B16-641A332CA3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663" r="33403" b="52204"/>
          <a:stretch>
            <a:fillRect/>
          </a:stretch>
        </p:blipFill>
        <p:spPr>
          <a:xfrm>
            <a:off x="7498080" y="489795"/>
            <a:ext cx="1283063" cy="963019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0427EF64-D8D8-7150-7622-6C3DB4A34879}"/>
              </a:ext>
            </a:extLst>
          </p:cNvPr>
          <p:cNvSpPr txBox="1"/>
          <p:nvPr/>
        </p:nvSpPr>
        <p:spPr>
          <a:xfrm>
            <a:off x="1549327" y="929595"/>
            <a:ext cx="58710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THEME: AFRICAN VOICES FOR TRANSDISCIPLINARY RESEARCH</a:t>
            </a:r>
          </a:p>
          <a:p>
            <a:pPr algn="ctr"/>
            <a:r>
              <a:rPr lang="en-US" sz="1400" b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2OTH‐22ND MAY 2026</a:t>
            </a:r>
            <a:endParaRPr lang="fr-FR" sz="1400" b="1" dirty="0">
              <a:solidFill>
                <a:srgbClr val="00206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bg1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fr-FR" dirty="0"/>
          </a:p>
        </p:txBody>
      </p:sp>
      <p:sp>
        <p:nvSpPr>
          <p:cNvPr id="3" name="Text 1"/>
          <p:cNvSpPr/>
          <p:nvPr/>
        </p:nvSpPr>
        <p:spPr>
          <a:xfrm>
            <a:off x="365760" y="0"/>
            <a:ext cx="82296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The Problem</a:t>
            </a:r>
            <a:endParaRPr lang="en-US" sz="1800" dirty="0"/>
          </a:p>
        </p:txBody>
      </p:sp>
      <p:sp>
        <p:nvSpPr>
          <p:cNvPr id="4" name="Shape 2"/>
          <p:cNvSpPr/>
          <p:nvPr/>
        </p:nvSpPr>
        <p:spPr>
          <a:xfrm>
            <a:off x="365760" y="914400"/>
            <a:ext cx="8412480" cy="1280160"/>
          </a:xfrm>
          <a:prstGeom prst="rect">
            <a:avLst/>
          </a:prstGeom>
          <a:solidFill>
            <a:srgbClr val="8B3A2F">
              <a:alpha val="90000"/>
            </a:srgbClr>
          </a:solidFill>
          <a:ln w="12700">
            <a:solidFill>
              <a:srgbClr val="8B3A2F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02920" y="932688"/>
            <a:ext cx="8046720" cy="12252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C992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</a:t>
            </a:r>
            <a:r>
              <a:rPr lang="en-US" sz="135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Moroccan smallholders capture only a fraction of what urban consumers pay —</a:t>
            </a:r>
            <a:endParaRPr lang="en-US" sz="4400" dirty="0"/>
          </a:p>
          <a:p>
            <a:pPr marL="0" indent="0">
              <a:buNone/>
            </a:pPr>
            <a:r>
              <a:rPr lang="en-US" sz="135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multi-layered intermediaries extract the rest. Digital tools can change that, but only if designed right.</a:t>
            </a:r>
            <a:endParaRPr lang="en-US" sz="4400" dirty="0"/>
          </a:p>
        </p:txBody>
      </p:sp>
      <p:sp>
        <p:nvSpPr>
          <p:cNvPr id="6" name="Shape 4"/>
          <p:cNvSpPr/>
          <p:nvPr/>
        </p:nvSpPr>
        <p:spPr>
          <a:xfrm>
            <a:off x="365760" y="2423160"/>
            <a:ext cx="3931920" cy="219456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0C0"/>
            </a:solidFill>
            <a:prstDash val="solid"/>
          </a:ln>
          <a:effectLst>
            <a:outerShdw blurRad="76200" dist="254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365760" y="2423160"/>
            <a:ext cx="3931920" cy="347472"/>
          </a:xfrm>
          <a:prstGeom prst="rect">
            <a:avLst/>
          </a:prstGeom>
          <a:solidFill>
            <a:srgbClr val="0070C0"/>
          </a:solidFill>
          <a:ln w="12700">
            <a:solidFill>
              <a:srgbClr val="8B3A2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57200" y="2423160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Broken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02920" y="2862072"/>
            <a:ext cx="3657600" cy="16642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E1A1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Rural-urban structural disconnect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E1A1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Multi-layered intermediary system erodes smallholder margins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E1A1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Price inflation for urban consumers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E1A1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Information asymmetry across the chain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846320" y="2423160"/>
            <a:ext cx="3931920" cy="219456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0C0"/>
            </a:solidFill>
            <a:prstDash val="solid"/>
          </a:ln>
          <a:effectLst>
            <a:outerShdw blurRad="76200" dist="254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846320" y="2423160"/>
            <a:ext cx="3931920" cy="347472"/>
          </a:xfrm>
          <a:prstGeom prst="rect">
            <a:avLst/>
          </a:prstGeom>
          <a:solidFill>
            <a:srgbClr val="0070C0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937760" y="2423160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Research Gap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Text 11"/>
          <p:cNvSpPr/>
          <p:nvPr/>
        </p:nvSpPr>
        <p:spPr>
          <a:xfrm>
            <a:off x="4983480" y="2862072"/>
            <a:ext cx="3657600" cy="16642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E1A1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know digital platforms help — but we don't know why some communities adopt them and others don't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E1A1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comparative lens across geographically distinct Moroccan regions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1E1A1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Social and infrastructural conditions are largely overlooked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bg1"/>
          </a:solidFill>
          <a:ln w="12700">
            <a:solidFill>
              <a:srgbClr val="0070C0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365760" y="0"/>
            <a:ext cx="82296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E1A16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The Killer Finding</a:t>
            </a:r>
            <a:endParaRPr lang="en-US" sz="1800" dirty="0"/>
          </a:p>
        </p:txBody>
      </p:sp>
      <p:sp>
        <p:nvSpPr>
          <p:cNvPr id="5" name="Shape 3"/>
          <p:cNvSpPr/>
          <p:nvPr/>
        </p:nvSpPr>
        <p:spPr>
          <a:xfrm>
            <a:off x="457200" y="868680"/>
            <a:ext cx="8229600" cy="1417320"/>
          </a:xfrm>
          <a:prstGeom prst="rect">
            <a:avLst/>
          </a:prstGeom>
          <a:solidFill>
            <a:srgbClr val="8B3A2F">
              <a:alpha val="80000"/>
            </a:srgbClr>
          </a:solidFill>
          <a:ln w="12700">
            <a:solidFill>
              <a:srgbClr val="8B3A2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987552"/>
            <a:ext cx="78638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C9922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Same tool. </a:t>
            </a:r>
            <a:r>
              <a:rPr lang="en-US" sz="22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Opposite outcomes.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640080" y="1508760"/>
            <a:ext cx="78638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i="1" dirty="0">
                <a:solidFill>
                  <a:srgbClr val="F0D9B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Digital platforms reduced time-to-market in Fez-Meknès — but the exact same tools failed to scale in Drâa-Tafilalet, where connectivity gaps and road deficits blocked the last mile.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457200" y="2487168"/>
            <a:ext cx="4023360" cy="1867118"/>
          </a:xfrm>
          <a:prstGeom prst="rect">
            <a:avLst/>
          </a:prstGeom>
          <a:solidFill>
            <a:schemeClr val="bg1"/>
          </a:solidFill>
          <a:ln w="12700">
            <a:solidFill>
              <a:srgbClr val="2E8B57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2487168"/>
            <a:ext cx="4023360" cy="411480"/>
          </a:xfrm>
          <a:prstGeom prst="rect">
            <a:avLst/>
          </a:prstGeom>
          <a:solidFill>
            <a:srgbClr val="2E8B57"/>
          </a:solidFill>
          <a:ln w="12700">
            <a:solidFill>
              <a:srgbClr val="2E8B5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66928" y="2487168"/>
            <a:ext cx="3840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Fez-Meknès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594360" y="2944368"/>
            <a:ext cx="37490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E8B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Faster market access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594360" y="3310128"/>
            <a:ext cx="3749040" cy="104415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Last-mile logistics efficiency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Reduced time-to-market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Higher price transparency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Strong kinship integration</a:t>
            </a:r>
            <a:endParaRPr lang="en-US" sz="1150" dirty="0"/>
          </a:p>
        </p:txBody>
      </p:sp>
      <p:sp>
        <p:nvSpPr>
          <p:cNvPr id="13" name="Shape 11"/>
          <p:cNvSpPr/>
          <p:nvPr/>
        </p:nvSpPr>
        <p:spPr>
          <a:xfrm>
            <a:off x="4846320" y="2487168"/>
            <a:ext cx="4023360" cy="1867117"/>
          </a:xfrm>
          <a:prstGeom prst="rect">
            <a:avLst/>
          </a:prstGeom>
          <a:solidFill>
            <a:schemeClr val="bg1"/>
          </a:solidFill>
          <a:ln w="12700">
            <a:solidFill>
              <a:srgbClr val="B85042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4846320" y="2487168"/>
            <a:ext cx="4023360" cy="411480"/>
          </a:xfrm>
          <a:prstGeom prst="rect">
            <a:avLst/>
          </a:prstGeom>
          <a:solidFill>
            <a:srgbClr val="B85042"/>
          </a:solidFill>
          <a:ln w="12700">
            <a:solidFill>
              <a:srgbClr val="B85042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4956048" y="2487168"/>
            <a:ext cx="3840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Drâa-Tafilalet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4983480" y="2944368"/>
            <a:ext cx="37490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B8504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 Scalability blocked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4983480" y="3310128"/>
            <a:ext cx="3749040" cy="104415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Connectivity deficits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Road infrastructure gaps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Partial price discovery only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Geographic isolation persists</a:t>
            </a:r>
            <a:endParaRPr lang="en-US" sz="1150" dirty="0"/>
          </a:p>
        </p:txBody>
      </p:sp>
      <p:sp>
        <p:nvSpPr>
          <p:cNvPr id="18" name="Text 16"/>
          <p:cNvSpPr/>
          <p:nvPr/>
        </p:nvSpPr>
        <p:spPr>
          <a:xfrm>
            <a:off x="457200" y="4539487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i="1" dirty="0">
                <a:solidFill>
                  <a:srgbClr val="C992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differentiator: social embeddedness within cooperatives and kinship networks.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bg1"/>
          </a:solidFill>
          <a:ln w="12700">
            <a:solidFill>
              <a:srgbClr val="0070C0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365760" y="0"/>
            <a:ext cx="82296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Action &amp; Takeaway</a:t>
            </a:r>
            <a:endParaRPr lang="en-US" sz="1800" dirty="0"/>
          </a:p>
        </p:txBody>
      </p:sp>
      <p:sp>
        <p:nvSpPr>
          <p:cNvPr id="5" name="Shape 3"/>
          <p:cNvSpPr/>
          <p:nvPr/>
        </p:nvSpPr>
        <p:spPr>
          <a:xfrm>
            <a:off x="365760" y="868680"/>
            <a:ext cx="5486400" cy="155448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02920" y="896112"/>
            <a:ext cx="1371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E1A16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The Fix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502920" y="1325880"/>
            <a:ext cx="521208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E1A16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Invest in last-mile logistics infrastructure</a:t>
            </a:r>
            <a:endParaRPr lang="en-US" sz="1600" dirty="0"/>
          </a:p>
          <a:p>
            <a:pPr marL="0" indent="0">
              <a:buNone/>
            </a:pPr>
            <a:r>
              <a:rPr lang="en-US" sz="1600" b="1" dirty="0">
                <a:solidFill>
                  <a:srgbClr val="1E1A16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before rolling out digital platforms.</a:t>
            </a:r>
            <a:endParaRPr lang="en-US" sz="1600" dirty="0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" y="2633472"/>
            <a:ext cx="347472" cy="347472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868680" y="2615184"/>
            <a:ext cx="5120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Policymakers: fund rural road and connectivity networks as a prerequisite for platform investment</a:t>
            </a:r>
            <a:endParaRPr lang="en-US" sz="1150" dirty="0"/>
          </a:p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" y="3291840"/>
            <a:ext cx="347472" cy="347472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868680" y="3273552"/>
            <a:ext cx="5120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Platform designers: embed tools within existing cooperative and kinship structures — not around them</a:t>
            </a:r>
            <a:endParaRPr lang="en-US" sz="1150" dirty="0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80" y="3950208"/>
            <a:ext cx="347472" cy="347472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868680" y="3931920"/>
            <a:ext cx="5120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Donors &amp; NGOs: make last-mile logistics a conditionality of digital agriculture funding</a:t>
            </a:r>
            <a:endParaRPr lang="en-US" sz="1150" dirty="0"/>
          </a:p>
        </p:txBody>
      </p:sp>
      <p:sp>
        <p:nvSpPr>
          <p:cNvPr id="14" name="Shape 9"/>
          <p:cNvSpPr/>
          <p:nvPr/>
        </p:nvSpPr>
        <p:spPr>
          <a:xfrm>
            <a:off x="365760" y="4572000"/>
            <a:ext cx="8412480" cy="420624"/>
          </a:xfrm>
          <a:prstGeom prst="rect">
            <a:avLst/>
          </a:prstGeom>
          <a:solidFill>
            <a:schemeClr val="bg1"/>
          </a:solidFill>
          <a:ln w="12700">
            <a:solidFill>
              <a:srgbClr val="1E1A16"/>
            </a:solidFill>
            <a:prstDash val="solid"/>
          </a:ln>
        </p:spPr>
      </p:sp>
      <p:sp>
        <p:nvSpPr>
          <p:cNvPr id="15" name="Text 10"/>
          <p:cNvSpPr/>
          <p:nvPr/>
        </p:nvSpPr>
        <p:spPr>
          <a:xfrm>
            <a:off x="365760" y="4572000"/>
            <a:ext cx="841248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070C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Build the road before you build the app.</a:t>
            </a:r>
            <a:endParaRPr lang="en-US" sz="15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Nuances de gri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</TotalTime>
  <Words>298</Words>
  <Application>Microsoft Office PowerPoint</Application>
  <PresentationFormat>Affichage à l'écran (16:9)</PresentationFormat>
  <Paragraphs>50</Paragraphs>
  <Slides>4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Aptos</vt:lpstr>
      <vt:lpstr>Aptos Display</vt:lpstr>
      <vt:lpstr>Arial</vt:lpstr>
      <vt:lpstr>Calibri</vt:lpstr>
      <vt:lpstr>Trebuchet MS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Entrepreneurship and Food Security</dc:title>
  <dc:subject>PptxGenJS Presentation</dc:subject>
  <dc:creator>Najoua Khayati, Abdelali Lahrech</dc:creator>
  <cp:lastModifiedBy>najouakhayati@outlook.fr</cp:lastModifiedBy>
  <cp:revision>13</cp:revision>
  <cp:lastPrinted>2026-05-18T10:20:21Z</cp:lastPrinted>
  <dcterms:created xsi:type="dcterms:W3CDTF">2026-05-18T09:29:17Z</dcterms:created>
  <dcterms:modified xsi:type="dcterms:W3CDTF">2026-05-19T10:33:16Z</dcterms:modified>
</cp:coreProperties>
</file>